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86" r:id="rId3"/>
  </p:sldMasterIdLst>
  <p:sldIdLst>
    <p:sldId id="301" r:id="rId4"/>
    <p:sldId id="257" r:id="rId5"/>
    <p:sldId id="279" r:id="rId6"/>
    <p:sldId id="281" r:id="rId7"/>
    <p:sldId id="261" r:id="rId8"/>
    <p:sldId id="259" r:id="rId9"/>
    <p:sldId id="262" r:id="rId10"/>
    <p:sldId id="307" r:id="rId11"/>
    <p:sldId id="264" r:id="rId12"/>
    <p:sldId id="308" r:id="rId13"/>
    <p:sldId id="265" r:id="rId14"/>
    <p:sldId id="313" r:id="rId15"/>
    <p:sldId id="263" r:id="rId16"/>
    <p:sldId id="267" r:id="rId17"/>
    <p:sldId id="302" r:id="rId18"/>
    <p:sldId id="303" r:id="rId19"/>
    <p:sldId id="311" r:id="rId20"/>
    <p:sldId id="304" r:id="rId21"/>
    <p:sldId id="305" r:id="rId22"/>
    <p:sldId id="266" r:id="rId23"/>
    <p:sldId id="273" r:id="rId24"/>
    <p:sldId id="270" r:id="rId25"/>
    <p:sldId id="312" r:id="rId26"/>
    <p:sldId id="271" r:id="rId27"/>
    <p:sldId id="272" r:id="rId28"/>
    <p:sldId id="297" r:id="rId29"/>
    <p:sldId id="309" r:id="rId30"/>
    <p:sldId id="310" r:id="rId31"/>
    <p:sldId id="280" r:id="rId32"/>
    <p:sldId id="294" r:id="rId3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660033"/>
    <a:srgbClr val="F7CD35"/>
    <a:srgbClr val="FAF78D"/>
    <a:srgbClr val="329664"/>
    <a:srgbClr val="F8DA5A"/>
    <a:srgbClr val="F6D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4580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232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679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0739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444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110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965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268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429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58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9158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866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930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187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64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582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35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749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6865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093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510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36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0896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408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49609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582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65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8557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4387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920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0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1722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1836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388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635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6986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2564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2888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3437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defTabSz="457200"/>
            <a:r>
              <a:rPr lang="en-US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defTabSz="457200"/>
            <a:r>
              <a:rPr lang="en-US" dirty="0">
                <a:solidFill>
                  <a:srgbClr val="1E5155">
                    <a:lumMod val="40000"/>
                    <a:lumOff val="6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55743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8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224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1887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9293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2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72CB6-E208-47CD-8BDE-FA194BFF866B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53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bg2">
                <a:tint val="97000"/>
                <a:hueMod val="92000"/>
                <a:satMod val="169000"/>
                <a:lumMod val="164000"/>
              </a:schemeClr>
            </a:gs>
            <a:gs pos="81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srgbClr val="146194">
                    <a:lumMod val="50000"/>
                  </a:srgbClr>
                </a:solidFill>
              </a:rPr>
              <a:pPr defTabSz="457200"/>
              <a:t>7/15/2023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srgbClr val="146194">
                    <a:lumMod val="50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3425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fld id="{4AAD347D-5ACD-4C99-B74B-A9C85AD731AF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 defTabSz="457200"/>
              <a:t>7/15/2023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1937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8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kerekített téglalap 2"/>
          <p:cNvSpPr/>
          <p:nvPr/>
        </p:nvSpPr>
        <p:spPr>
          <a:xfrm>
            <a:off x="203200" y="3396343"/>
            <a:ext cx="11800114" cy="3338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51543" y="3396343"/>
            <a:ext cx="11103428" cy="2989943"/>
          </a:xfrm>
        </p:spPr>
        <p:txBody>
          <a:bodyPr>
            <a:normAutofit fontScale="90000"/>
          </a:bodyPr>
          <a:lstStyle/>
          <a:p>
            <a:r>
              <a:rPr lang="hu-HU" sz="5400" b="1" dirty="0">
                <a:latin typeface="Georgia" panose="02040502050405020303" pitchFamily="18" charset="0"/>
              </a:rPr>
              <a:t>A munkavédelmi hatóság 2022. évi Szabolcs-Szatmár-Bereg Vármegyét érintő ellenőrzéseinek tapasztalatai. </a:t>
            </a:r>
          </a:p>
        </p:txBody>
      </p:sp>
    </p:spTree>
    <p:extLst>
      <p:ext uri="{BB962C8B-B14F-4D97-AF65-F5344CB8AC3E}">
        <p14:creationId xmlns:p14="http://schemas.microsoft.com/office/powerpoint/2010/main" val="119770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28599" y="626364"/>
            <a:ext cx="1038134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/>
              <a:t>A munkavédelmi hatóság elkötelezett abban, hogy a munkavállalók </a:t>
            </a:r>
            <a:r>
              <a:rPr lang="hu-HU" sz="4400" b="1" dirty="0">
                <a:solidFill>
                  <a:srgbClr val="FF0000"/>
                </a:solidFill>
              </a:rPr>
              <a:t>egészségét és biztonságát</a:t>
            </a:r>
            <a:r>
              <a:rPr lang="hu-HU" sz="4400" dirty="0"/>
              <a:t>, valamint hosszabb távon a </a:t>
            </a:r>
            <a:r>
              <a:rPr lang="hu-HU" sz="4400" b="1" dirty="0">
                <a:solidFill>
                  <a:srgbClr val="FF0000"/>
                </a:solidFill>
              </a:rPr>
              <a:t>munkavégző képességét </a:t>
            </a:r>
            <a:r>
              <a:rPr lang="hu-HU" sz="4400" dirty="0"/>
              <a:t>és </a:t>
            </a:r>
            <a:r>
              <a:rPr lang="hu-HU" sz="4400" b="1" dirty="0">
                <a:solidFill>
                  <a:srgbClr val="FF0000"/>
                </a:solidFill>
              </a:rPr>
              <a:t>életkilátásait veszélyeztető munkakörülmények </a:t>
            </a:r>
            <a:r>
              <a:rPr lang="hu-HU" sz="4400" b="1" dirty="0"/>
              <a:t>javuljanak</a:t>
            </a:r>
            <a:r>
              <a:rPr lang="hu-HU" sz="4400" dirty="0"/>
              <a:t>, a munkavédelmi ellenőrzések hatékonyabbá váljanak.</a:t>
            </a:r>
          </a:p>
        </p:txBody>
      </p:sp>
    </p:spTree>
    <p:extLst>
      <p:ext uri="{BB962C8B-B14F-4D97-AF65-F5344CB8AC3E}">
        <p14:creationId xmlns:p14="http://schemas.microsoft.com/office/powerpoint/2010/main" val="149430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/>
          <p:nvPr/>
        </p:nvSpPr>
        <p:spPr>
          <a:xfrm>
            <a:off x="4122056" y="188686"/>
            <a:ext cx="7765143" cy="2641600"/>
          </a:xfrm>
          <a:prstGeom prst="rect">
            <a:avLst/>
          </a:prstGeom>
          <a:solidFill>
            <a:srgbClr val="FAF7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122056" y="275741"/>
            <a:ext cx="7620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/>
              <a:t>A munkavédelmi hatósági ellenőrzés a munkahelyen a munkabiztonsági szabályszegések és a munkaegészségügyi kóroki tényezők feltárására és vizsgálatára kell hogy kitérjen.</a:t>
            </a:r>
          </a:p>
        </p:txBody>
      </p:sp>
      <p:sp>
        <p:nvSpPr>
          <p:cNvPr id="13" name="Téglalap 12"/>
          <p:cNvSpPr/>
          <p:nvPr/>
        </p:nvSpPr>
        <p:spPr>
          <a:xfrm>
            <a:off x="4122056" y="3091543"/>
            <a:ext cx="7765143" cy="3564659"/>
          </a:xfrm>
          <a:prstGeom prst="rect">
            <a:avLst/>
          </a:prstGeom>
          <a:solidFill>
            <a:srgbClr val="FAF7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4434113" y="3116772"/>
            <a:ext cx="714102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A munkavédelmi ellenőrzést végző hatóság fokozottabban vizsgálja a kiemelt védelemre szoruló munkavállalók (fiatalkorúak, terhes nők, idősödők, megváltozott munkaképességűek) foglalkoztatási körülményeit.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84183" y="1013997"/>
            <a:ext cx="3733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Kiemelt</a:t>
            </a:r>
          </a:p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ellenőrzési</a:t>
            </a:r>
          </a:p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 célok:</a:t>
            </a:r>
          </a:p>
        </p:txBody>
      </p:sp>
    </p:spTree>
    <p:extLst>
      <p:ext uri="{BB962C8B-B14F-4D97-AF65-F5344CB8AC3E}">
        <p14:creationId xmlns:p14="http://schemas.microsoft.com/office/powerpoint/2010/main" val="81753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>
          <a:xfrm>
            <a:off x="4034969" y="256526"/>
            <a:ext cx="7910287" cy="6532616"/>
          </a:xfrm>
          <a:prstGeom prst="rect">
            <a:avLst/>
          </a:prstGeom>
          <a:solidFill>
            <a:srgbClr val="FAF7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/>
          <p:cNvSpPr txBox="1"/>
          <p:nvPr/>
        </p:nvSpPr>
        <p:spPr>
          <a:xfrm>
            <a:off x="4034969" y="505098"/>
            <a:ext cx="7799222" cy="637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hu-HU" sz="3200" b="1" dirty="0"/>
              <a:t>A munkavédelmi tartalmú ismeretekről fokozott mértékű </a:t>
            </a:r>
            <a:r>
              <a:rPr lang="hu-HU" sz="3200" b="1" dirty="0">
                <a:solidFill>
                  <a:srgbClr val="C00000"/>
                </a:solidFill>
              </a:rPr>
              <a:t>tanácsadással</a:t>
            </a:r>
            <a:r>
              <a:rPr lang="hu-HU" sz="3200" b="1" dirty="0"/>
              <a:t> kell segítséget adni a munkáltatók részére.</a:t>
            </a:r>
          </a:p>
          <a:p>
            <a:pPr>
              <a:lnSpc>
                <a:spcPts val="3500"/>
              </a:lnSpc>
            </a:pPr>
            <a:endParaRPr lang="hu-HU" sz="800" b="1" dirty="0"/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C00000"/>
                </a:solidFill>
              </a:rPr>
              <a:t>Nyílt napok </a:t>
            </a:r>
            <a:r>
              <a:rPr lang="hu-HU" sz="3200" b="1" dirty="0"/>
              <a:t>tartása.</a:t>
            </a:r>
          </a:p>
          <a:p>
            <a:pPr>
              <a:lnSpc>
                <a:spcPts val="3500"/>
              </a:lnSpc>
            </a:pPr>
            <a:endParaRPr lang="hu-HU" sz="3200" b="1" dirty="0"/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hu-HU" sz="3200" b="1" dirty="0"/>
              <a:t>Fokozott figyelem a különösen </a:t>
            </a:r>
            <a:r>
              <a:rPr lang="hu-HU" sz="3200" b="1" dirty="0">
                <a:solidFill>
                  <a:srgbClr val="C00000"/>
                </a:solidFill>
              </a:rPr>
              <a:t>veszélyes</a:t>
            </a:r>
            <a:r>
              <a:rPr lang="hu-HU" sz="3200" b="1" dirty="0"/>
              <a:t> foglalkoztatási </a:t>
            </a:r>
            <a:r>
              <a:rPr lang="hu-HU" sz="3200" b="1" dirty="0">
                <a:solidFill>
                  <a:srgbClr val="C00000"/>
                </a:solidFill>
              </a:rPr>
              <a:t>ágazatok ellenőrzésére </a:t>
            </a:r>
            <a:r>
              <a:rPr lang="hu-HU" sz="3200" b="1" dirty="0"/>
              <a:t>(pl. építőipar, mezőgazdaság, feldolgozóipar).</a:t>
            </a: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endParaRPr lang="hu-HU" sz="3200" b="1" dirty="0"/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hu-HU" sz="3200" b="1" dirty="0"/>
              <a:t>Saját kezdeményezésű </a:t>
            </a:r>
            <a:r>
              <a:rPr lang="hu-HU" sz="3200" b="1" dirty="0">
                <a:solidFill>
                  <a:srgbClr val="C00000"/>
                </a:solidFill>
              </a:rPr>
              <a:t>célvizsgálat</a:t>
            </a:r>
            <a:r>
              <a:rPr lang="hu-HU" sz="3200" b="1" dirty="0"/>
              <a:t> megtartása az illetékességi terület helyzete és ellenőrzési tapasztalatai alapján.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92183" y="1538653"/>
            <a:ext cx="2775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Feladatok:</a:t>
            </a:r>
          </a:p>
        </p:txBody>
      </p:sp>
    </p:spTree>
    <p:extLst>
      <p:ext uri="{BB962C8B-B14F-4D97-AF65-F5344CB8AC3E}">
        <p14:creationId xmlns:p14="http://schemas.microsoft.com/office/powerpoint/2010/main" val="155562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1257" y="174172"/>
            <a:ext cx="5486400" cy="2481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b="1" dirty="0"/>
              <a:t>2022. évben a munkavédelmi hatósági ellenőrző munka                     </a:t>
            </a:r>
            <a:r>
              <a:rPr lang="hu-HU" sz="4000" b="1" dirty="0">
                <a:solidFill>
                  <a:srgbClr val="C00000"/>
                </a:solidFill>
              </a:rPr>
              <a:t>443</a:t>
            </a:r>
            <a:r>
              <a:rPr lang="hu-HU" sz="3200" b="1" dirty="0">
                <a:solidFill>
                  <a:srgbClr val="C00000"/>
                </a:solidFill>
              </a:rPr>
              <a:t> munkáltatóra</a:t>
            </a:r>
            <a:r>
              <a:rPr lang="hu-HU" sz="3200" b="1" dirty="0"/>
              <a:t> terjedt ki.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6386286" y="-29029"/>
            <a:ext cx="5805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az ellenőrzések során </a:t>
            </a:r>
            <a:r>
              <a:rPr lang="hu-HU" sz="4000" b="1" dirty="0">
                <a:solidFill>
                  <a:srgbClr val="C00000"/>
                </a:solidFill>
              </a:rPr>
              <a:t>7923</a:t>
            </a:r>
            <a:r>
              <a:rPr lang="hu-HU" sz="3200" b="1" dirty="0"/>
              <a:t> </a:t>
            </a:r>
            <a:r>
              <a:rPr lang="hu-HU" sz="3200" b="1" dirty="0">
                <a:solidFill>
                  <a:srgbClr val="C00000"/>
                </a:solidFill>
              </a:rPr>
              <a:t>fő munkavállaló</a:t>
            </a:r>
            <a:r>
              <a:rPr lang="hu-HU" sz="3200" b="1" dirty="0"/>
              <a:t> munkavégzési körülményei lettek vizsgálva</a:t>
            </a:r>
          </a:p>
        </p:txBody>
      </p:sp>
      <p:sp>
        <p:nvSpPr>
          <p:cNvPr id="11" name="Téglalap 10"/>
          <p:cNvSpPr/>
          <p:nvPr/>
        </p:nvSpPr>
        <p:spPr>
          <a:xfrm>
            <a:off x="2117459" y="5840838"/>
            <a:ext cx="17739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90</a:t>
            </a:r>
            <a:r>
              <a:rPr lang="hu-HU" sz="5400" b="1" cap="none" spc="0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%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57" y="1821790"/>
            <a:ext cx="5400000" cy="401904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181" y="1821791"/>
            <a:ext cx="5570089" cy="4019048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8249744" y="5840838"/>
            <a:ext cx="17739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cap="none" spc="0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77%</a:t>
            </a:r>
          </a:p>
        </p:txBody>
      </p:sp>
    </p:spTree>
    <p:extLst>
      <p:ext uri="{BB962C8B-B14F-4D97-AF65-F5344CB8AC3E}">
        <p14:creationId xmlns:p14="http://schemas.microsoft.com/office/powerpoint/2010/main" val="262346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1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73582"/>
              </p:ext>
            </p:extLst>
          </p:nvPr>
        </p:nvGraphicFramePr>
        <p:xfrm>
          <a:off x="576942" y="900070"/>
          <a:ext cx="10898338" cy="5412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4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7999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Kiemelt ágazat 2022 év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Ellenőrzések száma (db.)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956">
                <a:tc>
                  <a:txBody>
                    <a:bodyPr/>
                    <a:lstStyle/>
                    <a:p>
                      <a:r>
                        <a:rPr lang="hu-HU" sz="3600" dirty="0"/>
                        <a:t>Mezőgazdaság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11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956">
                <a:tc>
                  <a:txBody>
                    <a:bodyPr/>
                    <a:lstStyle/>
                    <a:p>
                      <a:r>
                        <a:rPr lang="hu-HU" sz="3600" dirty="0"/>
                        <a:t>Építőipar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956">
                <a:tc>
                  <a:txBody>
                    <a:bodyPr/>
                    <a:lstStyle/>
                    <a:p>
                      <a:r>
                        <a:rPr lang="hu-HU" sz="3600" dirty="0"/>
                        <a:t>Feldolgozóipar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956">
                <a:tc>
                  <a:txBody>
                    <a:bodyPr/>
                    <a:lstStyle/>
                    <a:p>
                      <a:r>
                        <a:rPr lang="hu-HU" sz="3600" dirty="0"/>
                        <a:t>Egészségügy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6403">
                <a:tc>
                  <a:txBody>
                    <a:bodyPr/>
                    <a:lstStyle/>
                    <a:p>
                      <a:r>
                        <a:rPr lang="hu-HU" sz="3600" dirty="0"/>
                        <a:t>Kiemelt ágazat/összesen ellenőrzött munkáltatók száma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2293258" y="0"/>
            <a:ext cx="83747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</a:rPr>
              <a:t>Az ellenőrzések megoszlása</a:t>
            </a:r>
          </a:p>
        </p:txBody>
      </p:sp>
    </p:spTree>
    <p:extLst>
      <p:ext uri="{BB962C8B-B14F-4D97-AF65-F5344CB8AC3E}">
        <p14:creationId xmlns:p14="http://schemas.microsoft.com/office/powerpoint/2010/main" val="272131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41285" y="-3176"/>
            <a:ext cx="8654143" cy="1122363"/>
          </a:xfrm>
        </p:spPr>
        <p:txBody>
          <a:bodyPr>
            <a:normAutofit fontScale="90000"/>
          </a:bodyPr>
          <a:lstStyle/>
          <a:p>
            <a:r>
              <a:rPr lang="hu-HU" b="1" dirty="0">
                <a:latin typeface="+mn-lt"/>
              </a:rPr>
              <a:t>Az ellenőrzések során hozott döntések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9011" y="837084"/>
            <a:ext cx="799164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002060"/>
                </a:solidFill>
              </a:rPr>
              <a:t>2022. évben</a:t>
            </a:r>
          </a:p>
          <a:p>
            <a:endParaRPr lang="hu-H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dirty="0"/>
              <a:t>Figyelmeztetést tartalmazó és hiányosság megszüntetésére kötelező határozat: </a:t>
            </a:r>
            <a:r>
              <a:rPr lang="hu-HU" sz="3200" b="1" dirty="0">
                <a:solidFill>
                  <a:srgbClr val="C00000"/>
                </a:solidFill>
              </a:rPr>
              <a:t>386 db</a:t>
            </a:r>
          </a:p>
          <a:p>
            <a:r>
              <a:rPr lang="hu-HU" sz="3200" dirty="0"/>
              <a:t>     (2173 intézkedési pont)</a:t>
            </a:r>
          </a:p>
          <a:p>
            <a:endParaRPr lang="hu-H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dirty="0"/>
              <a:t>Foglalkoztatást megtiltó, </a:t>
            </a:r>
          </a:p>
          <a:p>
            <a:r>
              <a:rPr lang="hu-HU" sz="3200" dirty="0"/>
              <a:t>     tevékenységet, vagy használatot</a:t>
            </a:r>
          </a:p>
          <a:p>
            <a:r>
              <a:rPr lang="hu-HU" sz="3200" dirty="0"/>
              <a:t>     felfüggesztő határozat: </a:t>
            </a:r>
            <a:r>
              <a:rPr lang="hu-HU" sz="3200" b="1" dirty="0">
                <a:solidFill>
                  <a:srgbClr val="C00000"/>
                </a:solidFill>
              </a:rPr>
              <a:t>112 db</a:t>
            </a:r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176926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41285" y="-3176"/>
            <a:ext cx="8654143" cy="1122363"/>
          </a:xfrm>
        </p:spPr>
        <p:txBody>
          <a:bodyPr>
            <a:normAutofit fontScale="90000"/>
          </a:bodyPr>
          <a:lstStyle/>
          <a:p>
            <a:r>
              <a:rPr lang="hu-HU" b="1" dirty="0">
                <a:latin typeface="+mn-lt"/>
              </a:rPr>
              <a:t>Az ellenőrzések során hozott döntések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78598" y="994902"/>
            <a:ext cx="1060401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002060"/>
                </a:solidFill>
              </a:rPr>
              <a:t>2022. évben a szankcionálás során </a:t>
            </a:r>
          </a:p>
          <a:p>
            <a:endParaRPr lang="hu-HU" sz="2600" dirty="0"/>
          </a:p>
          <a:p>
            <a:endParaRPr lang="hu-H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FF0000"/>
                </a:solidFill>
              </a:rPr>
              <a:t>10 esetben </a:t>
            </a:r>
            <a:r>
              <a:rPr lang="hu-HU" sz="3200" dirty="0"/>
              <a:t>kellett a munkáltatókkal szemben</a:t>
            </a:r>
          </a:p>
          <a:p>
            <a:r>
              <a:rPr lang="hu-HU" sz="3200" dirty="0"/>
              <a:t>     </a:t>
            </a:r>
            <a:r>
              <a:rPr lang="hu-HU" sz="3200" b="1" dirty="0">
                <a:solidFill>
                  <a:srgbClr val="FF0000"/>
                </a:solidFill>
              </a:rPr>
              <a:t>munkavédelmi bírságot</a:t>
            </a:r>
            <a:r>
              <a:rPr lang="hu-HU" sz="3200" dirty="0">
                <a:solidFill>
                  <a:srgbClr val="FF0000"/>
                </a:solidFill>
              </a:rPr>
              <a:t>,</a:t>
            </a:r>
            <a:r>
              <a:rPr lang="hu-HU" sz="3200" dirty="0"/>
              <a:t> (16 775 400 Ft.)</a:t>
            </a:r>
          </a:p>
          <a:p>
            <a:endParaRPr lang="hu-H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FF0000"/>
                </a:solidFill>
              </a:rPr>
              <a:t>10 esetben </a:t>
            </a:r>
            <a:r>
              <a:rPr lang="hu-HU" sz="3200" dirty="0"/>
              <a:t>kellett természetes személyekkel</a:t>
            </a:r>
          </a:p>
          <a:p>
            <a:r>
              <a:rPr lang="hu-HU" sz="3200" dirty="0"/>
              <a:t>     szemben </a:t>
            </a:r>
            <a:r>
              <a:rPr lang="hu-HU" sz="3200" b="1" dirty="0">
                <a:solidFill>
                  <a:srgbClr val="FF0000"/>
                </a:solidFill>
              </a:rPr>
              <a:t>közigazgatási bírságot, </a:t>
            </a:r>
          </a:p>
          <a:p>
            <a:endParaRPr lang="hu-HU" sz="2600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FF0000"/>
                </a:solidFill>
              </a:rPr>
              <a:t>6 esetben </a:t>
            </a:r>
            <a:r>
              <a:rPr lang="hu-HU" sz="3200" dirty="0"/>
              <a:t>kellett</a:t>
            </a:r>
            <a:r>
              <a:rPr lang="hu-HU" sz="3200" b="1" dirty="0">
                <a:solidFill>
                  <a:srgbClr val="FF0000"/>
                </a:solidFill>
              </a:rPr>
              <a:t> helyszíni bírságot </a:t>
            </a:r>
            <a:r>
              <a:rPr lang="hu-HU" sz="3200" dirty="0"/>
              <a:t>alkalmazni.</a:t>
            </a:r>
          </a:p>
        </p:txBody>
      </p:sp>
    </p:spTree>
    <p:extLst>
      <p:ext uri="{BB962C8B-B14F-4D97-AF65-F5344CB8AC3E}">
        <p14:creationId xmlns:p14="http://schemas.microsoft.com/office/powerpoint/2010/main" val="32872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27" y="189537"/>
            <a:ext cx="7153502" cy="6551102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828" y="556748"/>
            <a:ext cx="5616397" cy="4212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190" y="1469886"/>
            <a:ext cx="5679924" cy="42599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140226"/>
            <a:ext cx="5724939" cy="4293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190" y="2480695"/>
            <a:ext cx="5679924" cy="4259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églalap 5"/>
          <p:cNvSpPr/>
          <p:nvPr/>
        </p:nvSpPr>
        <p:spPr>
          <a:xfrm>
            <a:off x="357809" y="834887"/>
            <a:ext cx="596348" cy="102041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976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1" y="96772"/>
            <a:ext cx="7153502" cy="6551102"/>
          </a:xfr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69" y="189537"/>
            <a:ext cx="4221126" cy="5628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52" y="1161142"/>
            <a:ext cx="5536043" cy="4152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52" y="2360008"/>
            <a:ext cx="5840843" cy="4380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églalap 6"/>
          <p:cNvSpPr/>
          <p:nvPr/>
        </p:nvSpPr>
        <p:spPr>
          <a:xfrm>
            <a:off x="251791" y="2531165"/>
            <a:ext cx="556592" cy="108667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394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83" y="189537"/>
            <a:ext cx="7153502" cy="6551102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00502" y="891784"/>
            <a:ext cx="5617972" cy="4213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458" y="1055915"/>
            <a:ext cx="5355771" cy="4016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747" y="1055915"/>
            <a:ext cx="4211864" cy="5615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028" y="2699658"/>
            <a:ext cx="5099352" cy="38245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églalap 2"/>
          <p:cNvSpPr/>
          <p:nvPr/>
        </p:nvSpPr>
        <p:spPr>
          <a:xfrm>
            <a:off x="371061" y="3445565"/>
            <a:ext cx="622852" cy="10734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234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943" y="1665548"/>
            <a:ext cx="5868762" cy="4944547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37943" y="203202"/>
            <a:ext cx="5486400" cy="10450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3600" b="1" dirty="0">
                <a:solidFill>
                  <a:srgbClr val="A50021"/>
                </a:solidFill>
              </a:rPr>
              <a:t>Munkavédelmi intézkedések megoszlása 2022. évben </a:t>
            </a:r>
          </a:p>
        </p:txBody>
      </p:sp>
      <p:sp>
        <p:nvSpPr>
          <p:cNvPr id="11" name="Téglalap 10"/>
          <p:cNvSpPr/>
          <p:nvPr/>
        </p:nvSpPr>
        <p:spPr>
          <a:xfrm>
            <a:off x="4708259" y="5409766"/>
            <a:ext cx="26593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7200" b="1" cap="none" spc="0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40%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17714" y="2650166"/>
            <a:ext cx="5573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Összes érdemi intézkedések száma: </a:t>
            </a:r>
            <a:r>
              <a:rPr lang="hu-HU" sz="3600" b="1" dirty="0">
                <a:solidFill>
                  <a:srgbClr val="FF0000"/>
                </a:solidFill>
              </a:rPr>
              <a:t>2368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217714" y="3727384"/>
            <a:ext cx="608148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Munkavédelmi szakembert érintő feladatok elvégzésének hiányából, vagy nem megfelelően végzett tevékenységből adódó intézkedések száma: </a:t>
            </a:r>
            <a:r>
              <a:rPr lang="hu-HU" sz="3600" b="1" dirty="0">
                <a:solidFill>
                  <a:srgbClr val="FF0000"/>
                </a:solidFill>
              </a:rPr>
              <a:t>946</a:t>
            </a:r>
          </a:p>
        </p:txBody>
      </p:sp>
    </p:spTree>
    <p:extLst>
      <p:ext uri="{BB962C8B-B14F-4D97-AF65-F5344CB8AC3E}">
        <p14:creationId xmlns:p14="http://schemas.microsoft.com/office/powerpoint/2010/main" val="120408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38240" y="-23570"/>
            <a:ext cx="4909457" cy="1325563"/>
          </a:xfrm>
        </p:spPr>
        <p:txBody>
          <a:bodyPr/>
          <a:lstStyle/>
          <a:p>
            <a:r>
              <a:rPr lang="hu-HU" b="1" dirty="0">
                <a:latin typeface="+mn-lt"/>
              </a:rPr>
              <a:t>UTÓELLENŐRZÉSEK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85623" cy="1301993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6743" y="1301993"/>
            <a:ext cx="11756571" cy="54471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600" b="1" dirty="0">
                <a:solidFill>
                  <a:srgbClr val="002060"/>
                </a:solidFill>
              </a:rPr>
              <a:t>A munkavédelmi hatósági intézkedések hatékonyságának egyik mutatója, hogy a munkáltatók milyen arányban hajtják végre a döntéseiket. </a:t>
            </a:r>
          </a:p>
          <a:p>
            <a:pPr marL="0" indent="0">
              <a:buNone/>
            </a:pPr>
            <a:endParaRPr lang="hu-HU" sz="3600" dirty="0"/>
          </a:p>
          <a:p>
            <a:pPr marL="0" indent="0">
              <a:buNone/>
            </a:pPr>
            <a:r>
              <a:rPr lang="hu-HU" sz="3600" dirty="0"/>
              <a:t>2022. évben a munkavédelmi hatóságok az utóellenőrzés okán tett látogatásuk az ellenőrzött munkáltatók több mint 10%-át érintette. </a:t>
            </a:r>
          </a:p>
          <a:p>
            <a:pPr marL="0" indent="0">
              <a:buNone/>
            </a:pPr>
            <a:endParaRPr lang="hu-HU" sz="3600" dirty="0"/>
          </a:p>
          <a:p>
            <a:pPr marL="0" indent="0">
              <a:buNone/>
            </a:pPr>
            <a:r>
              <a:rPr lang="hu-HU" sz="3600" dirty="0"/>
              <a:t>Az utóellenőrzések tapasztalata szerint a munkavédelmi hatósági intézkedéseket a munkáltatónál végrehajtották.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377" y="-19114"/>
            <a:ext cx="2485623" cy="130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4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kerekített téglalap 4"/>
          <p:cNvSpPr/>
          <p:nvPr/>
        </p:nvSpPr>
        <p:spPr>
          <a:xfrm>
            <a:off x="1103086" y="323850"/>
            <a:ext cx="10250714" cy="1325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Lekerekített téglalap 5"/>
          <p:cNvSpPr/>
          <p:nvPr/>
        </p:nvSpPr>
        <p:spPr>
          <a:xfrm>
            <a:off x="246743" y="2107096"/>
            <a:ext cx="4215926" cy="388288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71060" y="2425148"/>
            <a:ext cx="4091609" cy="3301379"/>
          </a:xfrm>
        </p:spPr>
        <p:txBody>
          <a:bodyPr/>
          <a:lstStyle/>
          <a:p>
            <a:pPr marL="0" indent="0">
              <a:buNone/>
            </a:pP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Terv szerint: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Akció-, célvizsgálat,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Előre bejelentett ellenőrzés,</a:t>
            </a:r>
          </a:p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Balesetvizsgálat,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7074" y="344038"/>
            <a:ext cx="10818822" cy="1325563"/>
          </a:xfrm>
        </p:spPr>
        <p:txBody>
          <a:bodyPr/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 munkavédelmi hatósági ellenőrzés indulhat:</a:t>
            </a:r>
          </a:p>
        </p:txBody>
      </p:sp>
      <p:sp>
        <p:nvSpPr>
          <p:cNvPr id="7" name="Lekerekített téglalap 6"/>
          <p:cNvSpPr/>
          <p:nvPr/>
        </p:nvSpPr>
        <p:spPr>
          <a:xfrm>
            <a:off x="5128591" y="2199861"/>
            <a:ext cx="3061252" cy="11661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Lekerekített téglalap 8"/>
          <p:cNvSpPr/>
          <p:nvPr/>
        </p:nvSpPr>
        <p:spPr>
          <a:xfrm>
            <a:off x="8647043" y="2199861"/>
            <a:ext cx="3061252" cy="11661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Lekerekített téglalap 9"/>
          <p:cNvSpPr/>
          <p:nvPr/>
        </p:nvSpPr>
        <p:spPr>
          <a:xfrm>
            <a:off x="5128591" y="4227443"/>
            <a:ext cx="6579704" cy="17625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5275193" y="2402509"/>
            <a:ext cx="2768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Felkérésre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8855765" y="2402509"/>
            <a:ext cx="2700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Kérelemre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5275193" y="4412974"/>
            <a:ext cx="60786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Közérdekű bejelentés, panaszok</a:t>
            </a:r>
          </a:p>
        </p:txBody>
      </p:sp>
    </p:spTree>
    <p:extLst>
      <p:ext uri="{BB962C8B-B14F-4D97-AF65-F5344CB8AC3E}">
        <p14:creationId xmlns:p14="http://schemas.microsoft.com/office/powerpoint/2010/main" val="66516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uiExpand="1" build="p"/>
      <p:bldP spid="2" grpId="0"/>
      <p:bldP spid="7" grpId="0" animBg="1"/>
      <p:bldP spid="9" grpId="0" animBg="1"/>
      <p:bldP spid="10" grpId="0" animBg="1"/>
      <p:bldP spid="11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777557" y="130377"/>
            <a:ext cx="41656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777557" y="327920"/>
            <a:ext cx="418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CÉLVIZSGÁLAT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142874" y="1494635"/>
            <a:ext cx="5434966" cy="185046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/>
          <p:cNvSpPr txBox="1"/>
          <p:nvPr/>
        </p:nvSpPr>
        <p:spPr>
          <a:xfrm>
            <a:off x="427400" y="1637266"/>
            <a:ext cx="48659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Kézi és gépi anyagmozgatási tevékenységek munkavédelmi célvizsgálata</a:t>
            </a:r>
          </a:p>
        </p:txBody>
      </p:sp>
      <p:sp>
        <p:nvSpPr>
          <p:cNvPr id="11" name="Lekerekített téglalap 10"/>
          <p:cNvSpPr/>
          <p:nvPr/>
        </p:nvSpPr>
        <p:spPr>
          <a:xfrm>
            <a:off x="142874" y="3678941"/>
            <a:ext cx="5434966" cy="24324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Szövegdoboz 15"/>
          <p:cNvSpPr txBox="1"/>
          <p:nvPr/>
        </p:nvSpPr>
        <p:spPr>
          <a:xfrm>
            <a:off x="180294" y="3825742"/>
            <a:ext cx="33818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Időtartam: </a:t>
            </a:r>
            <a:r>
              <a:rPr lang="hu-HU" sz="2800" b="1" dirty="0"/>
              <a:t>16 hét</a:t>
            </a:r>
          </a:p>
          <a:p>
            <a:endParaRPr lang="hu-HU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154439" y="4333388"/>
            <a:ext cx="5278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Ellenőrzött munkáltatók száma: </a:t>
            </a:r>
            <a:r>
              <a:rPr lang="hu-HU" sz="2800" b="1" dirty="0"/>
              <a:t>40</a:t>
            </a:r>
            <a:r>
              <a:rPr lang="hu-HU" sz="2800" dirty="0"/>
              <a:t> </a:t>
            </a:r>
          </a:p>
          <a:p>
            <a:endParaRPr lang="hu-HU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180294" y="4895173"/>
            <a:ext cx="447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Szabálytalansággal érintett munkáltatók száma: </a:t>
            </a:r>
            <a:r>
              <a:rPr lang="hu-HU" sz="2800" b="1" dirty="0"/>
              <a:t>40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5923428" y="130377"/>
            <a:ext cx="5650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Központilag elrendelt </a:t>
            </a:r>
          </a:p>
          <a:p>
            <a:pPr algn="ctr"/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célvizsgálat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366" y="1505992"/>
            <a:ext cx="5992177" cy="4494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81324" y="2011670"/>
            <a:ext cx="5296745" cy="3972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845" y="2460764"/>
            <a:ext cx="5713605" cy="4285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23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 animBg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62858" y="246742"/>
            <a:ext cx="41656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362858" y="533176"/>
            <a:ext cx="418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CÉLVIZSGÁLAT</a:t>
            </a:r>
          </a:p>
        </p:txBody>
      </p:sp>
      <p:sp>
        <p:nvSpPr>
          <p:cNvPr id="7" name="Lekerekített téglalap 6"/>
          <p:cNvSpPr/>
          <p:nvPr/>
        </p:nvSpPr>
        <p:spPr>
          <a:xfrm>
            <a:off x="68537" y="1743707"/>
            <a:ext cx="5078229" cy="13498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174694" y="1893256"/>
            <a:ext cx="4865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Építőipari tevékenységek munkavédelmi célvizsgálata</a:t>
            </a:r>
          </a:p>
        </p:txBody>
      </p:sp>
      <p:sp>
        <p:nvSpPr>
          <p:cNvPr id="12" name="Lekerekített téglalap 11"/>
          <p:cNvSpPr/>
          <p:nvPr/>
        </p:nvSpPr>
        <p:spPr>
          <a:xfrm>
            <a:off x="68537" y="3370995"/>
            <a:ext cx="5078229" cy="283386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174694" y="3571650"/>
            <a:ext cx="2583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Időtartam: </a:t>
            </a:r>
            <a:r>
              <a:rPr lang="hu-HU" sz="2800" b="1" dirty="0"/>
              <a:t>3 hét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118226" y="4030718"/>
            <a:ext cx="4731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Ellenőrzött munkáltatók</a:t>
            </a:r>
          </a:p>
          <a:p>
            <a:r>
              <a:rPr lang="hu-HU" sz="2800" dirty="0"/>
              <a:t>száma: </a:t>
            </a:r>
            <a:r>
              <a:rPr lang="hu-HU" sz="2800" b="1" dirty="0"/>
              <a:t>20 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132411" y="4966839"/>
            <a:ext cx="4865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Szabálytalansággal érintett munkáltatók száma: </a:t>
            </a:r>
            <a:r>
              <a:rPr lang="hu-HU" sz="2800" b="1" dirty="0"/>
              <a:t>20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4804229" y="189617"/>
            <a:ext cx="7387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Saját kezdeményezésű célvizsgálat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068" y="1389946"/>
            <a:ext cx="3915981" cy="5123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186" y="1869079"/>
            <a:ext cx="5507014" cy="4130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805" y="1363799"/>
            <a:ext cx="5480559" cy="4110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969" y="2537980"/>
            <a:ext cx="5480559" cy="4110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882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 animBg="1"/>
      <p:bldP spid="15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30" y="1389946"/>
            <a:ext cx="3828783" cy="5105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Lekerekített téglalap 3"/>
          <p:cNvSpPr/>
          <p:nvPr/>
        </p:nvSpPr>
        <p:spPr>
          <a:xfrm>
            <a:off x="362858" y="246742"/>
            <a:ext cx="41656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362858" y="533176"/>
            <a:ext cx="418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CÉLVIZSGÁLAT</a:t>
            </a:r>
          </a:p>
        </p:txBody>
      </p:sp>
      <p:sp>
        <p:nvSpPr>
          <p:cNvPr id="7" name="Lekerekített téglalap 6"/>
          <p:cNvSpPr/>
          <p:nvPr/>
        </p:nvSpPr>
        <p:spPr>
          <a:xfrm>
            <a:off x="68536" y="1631067"/>
            <a:ext cx="4721180" cy="13498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280851" y="1752376"/>
            <a:ext cx="43149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Építőipari tevékenységek munkavédelmi célvizsgálata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4804229" y="189617"/>
            <a:ext cx="7387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Saját kezdeményezésű célvizsgálat </a:t>
            </a:r>
          </a:p>
        </p:txBody>
      </p:sp>
      <p:pic>
        <p:nvPicPr>
          <p:cNvPr id="16" name="Kép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372220" y="2111704"/>
            <a:ext cx="5166097" cy="3874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395" y="1536823"/>
            <a:ext cx="6786946" cy="5090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579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885372" y="236951"/>
            <a:ext cx="10537371" cy="1030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1334586" y="365869"/>
            <a:ext cx="1033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ELŐRE BEJELENTETT ELLENŐRZÉS</a:t>
            </a:r>
          </a:p>
        </p:txBody>
      </p:sp>
      <p:sp>
        <p:nvSpPr>
          <p:cNvPr id="7" name="Lekerekített téglalap 6"/>
          <p:cNvSpPr/>
          <p:nvPr/>
        </p:nvSpPr>
        <p:spPr>
          <a:xfrm>
            <a:off x="290284" y="2655382"/>
            <a:ext cx="11560630" cy="105446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453933" y="2747753"/>
            <a:ext cx="11233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Ellenőrzött munkáltató</a:t>
            </a:r>
            <a:r>
              <a:rPr lang="hu-HU" sz="2400" dirty="0"/>
              <a:t>: komplex mély- és magasépítéssel foglalkozó több mint 200 főt foglalkoztató munkáltató. </a:t>
            </a:r>
          </a:p>
        </p:txBody>
      </p:sp>
      <p:sp>
        <p:nvSpPr>
          <p:cNvPr id="12" name="Lekerekített téglalap 11"/>
          <p:cNvSpPr/>
          <p:nvPr/>
        </p:nvSpPr>
        <p:spPr>
          <a:xfrm>
            <a:off x="290284" y="3802222"/>
            <a:ext cx="11560629" cy="289981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/>
          <p:cNvSpPr txBox="1"/>
          <p:nvPr/>
        </p:nvSpPr>
        <p:spPr>
          <a:xfrm>
            <a:off x="3836306" y="3114901"/>
            <a:ext cx="2583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Időtartam: </a:t>
            </a:r>
            <a:r>
              <a:rPr lang="hu-HU" sz="2400" b="1" dirty="0"/>
              <a:t>3 nap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6583497" y="3128417"/>
            <a:ext cx="4731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Ellenőrzött munkaterületek száma: </a:t>
            </a:r>
            <a:r>
              <a:rPr lang="hu-HU" sz="2400" b="1" dirty="0"/>
              <a:t>5</a:t>
            </a:r>
            <a:r>
              <a:rPr lang="hu-HU" sz="2400" dirty="0"/>
              <a:t> 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453934" y="3913303"/>
            <a:ext cx="112333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/>
              <a:t>A középvezetők, építésvezetők bevonása az ellenőrzésbe pozitívan hatott a résztvevőkre. A helyszínen látták a munkaterületen folyó tevékenységgel kapcsolatos </a:t>
            </a:r>
            <a:r>
              <a:rPr lang="hu-HU" sz="2400" b="1" dirty="0"/>
              <a:t>munkavédelmi követelmények betartásának értelmét</a:t>
            </a:r>
            <a:r>
              <a:rPr lang="hu-HU" sz="2400" dirty="0"/>
              <a:t>, a megfelelő tartalmú munkavédelmi </a:t>
            </a:r>
            <a:r>
              <a:rPr lang="hu-HU" sz="2400" b="1" dirty="0"/>
              <a:t>dokumentációk gyakorlati hasznát</a:t>
            </a:r>
            <a:r>
              <a:rPr lang="hu-HU" sz="2400" dirty="0"/>
              <a:t>. A munkavédelmi szakember által készített munkavédelmi dokumentációk tartalmi elemeit is megismerték, így később rögtön ellenőrizni is tudják azok valóság tartalmát, ami fontos a megelőzésen kívül az állandó szintű biztonság fenntartásához, a munkabaleseteket csökkentéséhez.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457200" y="1370713"/>
            <a:ext cx="11393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b="1" dirty="0">
                <a:solidFill>
                  <a:schemeClr val="bg1"/>
                </a:solidFill>
              </a:rPr>
              <a:t>Az előzetes bejelentéssel történő munkavédelmi ellenőrzés célja, hogy átfogó ellenőrzés keretében (több nap) felmérésre kerül az egészséget nem veszélyeztető és biztonságos munkavégzésre vonatkozó követelmények érvényre juttatása az érintett munkáltatóknál.</a:t>
            </a:r>
          </a:p>
        </p:txBody>
      </p:sp>
    </p:spTree>
    <p:extLst>
      <p:ext uri="{BB962C8B-B14F-4D97-AF65-F5344CB8AC3E}">
        <p14:creationId xmlns:p14="http://schemas.microsoft.com/office/powerpoint/2010/main" val="409837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5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615042" y="246742"/>
            <a:ext cx="10537371" cy="8804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1195311" y="363790"/>
            <a:ext cx="1033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  <a:latin typeface="Arial Black" panose="020B0A04020102020204" pitchFamily="34" charset="0"/>
              </a:rPr>
              <a:t>ELŐRE BEJELENTETT ELLENŐRZÉS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1" y="1361271"/>
            <a:ext cx="4044044" cy="5392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79" y="1127171"/>
            <a:ext cx="4071257" cy="54283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686" y="1010122"/>
            <a:ext cx="5621867" cy="421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62" y="2144419"/>
            <a:ext cx="5881461" cy="4411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690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kerekített téglalap 2"/>
          <p:cNvSpPr/>
          <p:nvPr/>
        </p:nvSpPr>
        <p:spPr>
          <a:xfrm>
            <a:off x="1669698" y="165894"/>
            <a:ext cx="8504816" cy="8055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/>
          <p:cNvSpPr/>
          <p:nvPr/>
        </p:nvSpPr>
        <p:spPr>
          <a:xfrm>
            <a:off x="1883179" y="214722"/>
            <a:ext cx="80778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Közérdekű bejelentés, panaszok</a:t>
            </a:r>
          </a:p>
        </p:txBody>
      </p:sp>
      <p:sp>
        <p:nvSpPr>
          <p:cNvPr id="5" name="Lekerekített téglalap 4"/>
          <p:cNvSpPr/>
          <p:nvPr/>
        </p:nvSpPr>
        <p:spPr>
          <a:xfrm>
            <a:off x="116929" y="1453158"/>
            <a:ext cx="6414500" cy="307529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38631" y="1509968"/>
            <a:ext cx="3425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  <a:t>43 db</a:t>
            </a:r>
          </a:p>
          <a:p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315" y="1274542"/>
            <a:ext cx="5443639" cy="4082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48" y="4024333"/>
            <a:ext cx="3714998" cy="27862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392" y="3060055"/>
            <a:ext cx="4970439" cy="3727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Szövegdoboz 12"/>
          <p:cNvSpPr txBox="1"/>
          <p:nvPr/>
        </p:nvSpPr>
        <p:spPr>
          <a:xfrm>
            <a:off x="345820" y="2091224"/>
            <a:ext cx="60259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Munkavégzés körülményei,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Egyéni védőeszköz,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Munkahely kialakítás, állapot,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Szabálytalan munkavégzés,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Munkaeszköz,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434" y="1707845"/>
            <a:ext cx="3600924" cy="4801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34182" y="1578235"/>
            <a:ext cx="5953885" cy="44654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227" y="2388196"/>
            <a:ext cx="5761713" cy="4321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7512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7079"/>
            <a:ext cx="6527007" cy="4351338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831" y="-89380"/>
            <a:ext cx="4210878" cy="1132918"/>
          </a:xfrm>
        </p:spPr>
        <p:txBody>
          <a:bodyPr/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TANÁCSADÁS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6014434" y="172062"/>
            <a:ext cx="617756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A Kormányhivatalok munkavédelmi ellenőrzést végző szakügyintézői részéről 2022. évben összesen </a:t>
            </a:r>
          </a:p>
          <a:p>
            <a:r>
              <a:rPr lang="hu-HU" sz="4000" b="1" dirty="0">
                <a:solidFill>
                  <a:srgbClr val="002060"/>
                </a:solidFill>
              </a:rPr>
              <a:t>102 esetben </a:t>
            </a:r>
            <a:r>
              <a:rPr lang="hu-HU" sz="3200" dirty="0"/>
              <a:t>történt információnyújtás, mely során 107 problémára kaptak választ az érdeklődők. 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1398105" y="4093909"/>
            <a:ext cx="9852992" cy="2624943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/>
          <p:cNvSpPr txBox="1"/>
          <p:nvPr/>
        </p:nvSpPr>
        <p:spPr>
          <a:xfrm>
            <a:off x="1782416" y="4118789"/>
            <a:ext cx="1103906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Leggyakrabban előforduló kérdések: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Covid-19 fertőzés esetén a 100 %-os kifizetés igénylés,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Balesetek kivizsgálása, minősítése, bejelentése,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Egyéni védőeszköz biztosítás, használat,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Emelőgépek kezelési jogosultsága, létesítése, üzemeltetése,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285021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1254032" y="150595"/>
            <a:ext cx="9982201" cy="2024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8773" y="50006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MUNKABALESETEK, FOGLALKOZÁSI MEGBETEGEDÉSEK, FOKOZOTT EXPOZÍCIÓS ESETEK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421146" y="2572842"/>
            <a:ext cx="11192456" cy="4072189"/>
          </a:xfrm>
          <a:prstGeom prst="roundRect">
            <a:avLst/>
          </a:prstGeom>
          <a:solidFill>
            <a:srgbClr val="F7C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673823" y="2821577"/>
            <a:ext cx="11142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600" dirty="0"/>
              <a:t>2022 évben a három nap munkaképtelenséget meghaladó </a:t>
            </a:r>
            <a:r>
              <a:rPr lang="hu-HU" sz="3600" b="1" dirty="0">
                <a:solidFill>
                  <a:srgbClr val="002060"/>
                </a:solidFill>
              </a:rPr>
              <a:t>munkabalesetek száma 978 db </a:t>
            </a:r>
            <a:r>
              <a:rPr lang="hu-HU" sz="3600" dirty="0"/>
              <a:t>volt. </a:t>
            </a:r>
          </a:p>
          <a:p>
            <a:pPr lvl="0"/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58" y="1037013"/>
            <a:ext cx="1571429" cy="147619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10" name="Szövegdoboz 9"/>
          <p:cNvSpPr txBox="1"/>
          <p:nvPr/>
        </p:nvSpPr>
        <p:spPr>
          <a:xfrm>
            <a:off x="1222826" y="3979252"/>
            <a:ext cx="1020209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Ebből: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2060"/>
                </a:solidFill>
              </a:rPr>
              <a:t>Halálos</a:t>
            </a:r>
            <a:r>
              <a:rPr lang="hu-HU" sz="3200" dirty="0"/>
              <a:t> munkabalesetek száma: </a:t>
            </a:r>
            <a:r>
              <a:rPr lang="hu-HU" sz="4000" b="1" dirty="0">
                <a:solidFill>
                  <a:srgbClr val="002060"/>
                </a:solidFill>
              </a:rPr>
              <a:t>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2060"/>
                </a:solidFill>
              </a:rPr>
              <a:t>Súlyos csonkolásos </a:t>
            </a:r>
            <a:r>
              <a:rPr lang="hu-HU" sz="3200" dirty="0"/>
              <a:t>munkabalesetek száma: </a:t>
            </a:r>
            <a:r>
              <a:rPr lang="hu-HU" sz="4000" b="1" dirty="0">
                <a:solidFill>
                  <a:srgbClr val="002060"/>
                </a:solidFill>
              </a:rPr>
              <a:t>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2060"/>
                </a:solidFill>
              </a:rPr>
              <a:t>Életveszélyes</a:t>
            </a:r>
            <a:r>
              <a:rPr lang="hu-HU" sz="3200" dirty="0"/>
              <a:t> munkabalesetek száma: </a:t>
            </a:r>
            <a:r>
              <a:rPr lang="hu-HU" sz="4000" b="1" dirty="0">
                <a:solidFill>
                  <a:srgbClr val="002060"/>
                </a:solidFill>
              </a:rPr>
              <a:t>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3" name="Felfelé nyíl 2"/>
          <p:cNvSpPr/>
          <p:nvPr/>
        </p:nvSpPr>
        <p:spPr>
          <a:xfrm flipV="1">
            <a:off x="11236233" y="3383258"/>
            <a:ext cx="188685" cy="4592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Felfelé nyíl 10"/>
          <p:cNvSpPr/>
          <p:nvPr/>
        </p:nvSpPr>
        <p:spPr>
          <a:xfrm flipV="1">
            <a:off x="10321833" y="4516337"/>
            <a:ext cx="188685" cy="4592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Lefelé nyíl 4"/>
          <p:cNvSpPr/>
          <p:nvPr/>
        </p:nvSpPr>
        <p:spPr>
          <a:xfrm flipV="1">
            <a:off x="10331265" y="5243801"/>
            <a:ext cx="188685" cy="4789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822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 animBg="1"/>
      <p:bldP spid="3" grpId="0" animBg="1"/>
      <p:bldP spid="11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421145" y="157027"/>
            <a:ext cx="6301627" cy="1182376"/>
          </a:xfrm>
          <a:prstGeom prst="roundRect">
            <a:avLst/>
          </a:prstGeom>
          <a:solidFill>
            <a:srgbClr val="F7C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45" y="1590121"/>
            <a:ext cx="1571429" cy="147619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7" name="Téglalap 6"/>
          <p:cNvSpPr/>
          <p:nvPr/>
        </p:nvSpPr>
        <p:spPr>
          <a:xfrm>
            <a:off x="681117" y="415237"/>
            <a:ext cx="5935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>
                <a:solidFill>
                  <a:srgbClr val="002060"/>
                </a:solidFill>
              </a:rPr>
              <a:t>Súlyos csonkolásos </a:t>
            </a:r>
            <a:r>
              <a:rPr lang="hu-HU" sz="3200" dirty="0"/>
              <a:t>munkabaleset </a:t>
            </a:r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925" y="1597613"/>
            <a:ext cx="3783994" cy="5045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602" y="1382276"/>
            <a:ext cx="3783993" cy="5045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483" y="707624"/>
            <a:ext cx="3945496" cy="5260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4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1254032" y="150595"/>
            <a:ext cx="9982201" cy="2024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8773" y="50006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MUNKABALESETEK, FOGLALKOZÁSI MEGBETEGEDÉSEK, FOKOZOTT EXPOZÍCIÓS ESETEK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213230" y="2686459"/>
            <a:ext cx="11586883" cy="3612528"/>
          </a:xfrm>
          <a:prstGeom prst="roundRect">
            <a:avLst/>
          </a:prstGeom>
          <a:solidFill>
            <a:srgbClr val="F7C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68083" y="2850605"/>
            <a:ext cx="1092055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A </a:t>
            </a:r>
            <a:r>
              <a:rPr lang="hu-HU" sz="3600" b="1" dirty="0">
                <a:solidFill>
                  <a:srgbClr val="002060"/>
                </a:solidFill>
              </a:rPr>
              <a:t>foglalkozási megbetegedés </a:t>
            </a:r>
            <a:r>
              <a:rPr lang="hu-HU" sz="3600" dirty="0"/>
              <a:t>gyanús bejelentet esetek száma: </a:t>
            </a:r>
            <a:r>
              <a:rPr lang="hu-HU" sz="4000" b="1" dirty="0">
                <a:solidFill>
                  <a:srgbClr val="002060"/>
                </a:solidFill>
              </a:rPr>
              <a:t>1489</a:t>
            </a:r>
            <a:r>
              <a:rPr lang="hu-HU" sz="3600" b="1" dirty="0">
                <a:solidFill>
                  <a:srgbClr val="002060"/>
                </a:solidFill>
              </a:rPr>
              <a:t> db. </a:t>
            </a:r>
          </a:p>
          <a:p>
            <a:endParaRPr lang="hu-HU" sz="3600" dirty="0"/>
          </a:p>
          <a:p>
            <a:r>
              <a:rPr lang="hu-HU" sz="3600" dirty="0"/>
              <a:t>Ebből a Covid-19 fertőzéssel kapcsolatos foglalkozási megbetegedés gyanús bejelentet esetek száma: </a:t>
            </a:r>
            <a:r>
              <a:rPr lang="hu-HU" sz="4000" b="1" dirty="0">
                <a:solidFill>
                  <a:srgbClr val="C00000"/>
                </a:solidFill>
              </a:rPr>
              <a:t>1483</a:t>
            </a:r>
            <a:r>
              <a:rPr lang="hu-HU" sz="3600" dirty="0"/>
              <a:t> db.</a:t>
            </a:r>
          </a:p>
          <a:p>
            <a:pPr lvl="0"/>
            <a:r>
              <a:rPr lang="hu-HU" sz="3600" dirty="0"/>
              <a:t> </a:t>
            </a:r>
          </a:p>
          <a:p>
            <a:pPr lvl="0"/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16" y="1011430"/>
            <a:ext cx="1485714" cy="144761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7" name="Lefelé nyíl 6"/>
          <p:cNvSpPr/>
          <p:nvPr/>
        </p:nvSpPr>
        <p:spPr>
          <a:xfrm flipV="1">
            <a:off x="11047548" y="3473058"/>
            <a:ext cx="188685" cy="4789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Lefelé nyíl 8"/>
          <p:cNvSpPr/>
          <p:nvPr/>
        </p:nvSpPr>
        <p:spPr>
          <a:xfrm flipV="1">
            <a:off x="11388633" y="5091401"/>
            <a:ext cx="188685" cy="4789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825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 animBg="1"/>
      <p:bldP spid="7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1254032" y="150595"/>
            <a:ext cx="9982201" cy="2024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8773" y="50006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MUNKABALESETEK, FOGLALKOZÁSI MEGBETEGEDÉSEK, FOKOZOTT EXPOZÍCIÓS ESETEK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297820" y="2625782"/>
            <a:ext cx="11603894" cy="1551057"/>
          </a:xfrm>
          <a:prstGeom prst="roundRect">
            <a:avLst/>
          </a:prstGeom>
          <a:solidFill>
            <a:srgbClr val="F7C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88340" y="2735623"/>
            <a:ext cx="11142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2022. évben nem érkezett a munkavédelmi hatósághoz fokozott expozíciós eset bejelentés.</a:t>
            </a:r>
          </a:p>
          <a:p>
            <a:pPr lvl="0" algn="ctr"/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20" y="1027489"/>
            <a:ext cx="1561905" cy="14857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7" name="Lekerekített téglalap 6"/>
          <p:cNvSpPr/>
          <p:nvPr/>
        </p:nvSpPr>
        <p:spPr>
          <a:xfrm>
            <a:off x="195943" y="4336869"/>
            <a:ext cx="5225143" cy="21684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Lekerekített téglalap 8"/>
          <p:cNvSpPr/>
          <p:nvPr/>
        </p:nvSpPr>
        <p:spPr>
          <a:xfrm>
            <a:off x="6245131" y="4336869"/>
            <a:ext cx="5225143" cy="21684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488340" y="4349664"/>
            <a:ext cx="465842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Azbesztbontási tevékenység  bejelentése </a:t>
            </a:r>
            <a:r>
              <a:rPr lang="hu-HU" sz="40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hu-HU" sz="3200" b="1" dirty="0"/>
              <a:t> esetben történt a 2022. évben.</a:t>
            </a:r>
            <a:endParaRPr lang="hu-HU" sz="3200" dirty="0"/>
          </a:p>
          <a:p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6466111" y="4349664"/>
            <a:ext cx="478318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Rákkeltő anyaggal végzett tevékenység bejelentése </a:t>
            </a:r>
            <a:r>
              <a:rPr lang="hu-HU" sz="4000" b="1" dirty="0">
                <a:solidFill>
                  <a:schemeClr val="accent5">
                    <a:lumMod val="75000"/>
                  </a:schemeClr>
                </a:solidFill>
              </a:rPr>
              <a:t>87</a:t>
            </a:r>
            <a:r>
              <a:rPr lang="hu-HU" sz="3200" b="1" dirty="0"/>
              <a:t> esetben történt a 2022. évben.</a:t>
            </a:r>
            <a:endParaRPr lang="hu-HU" sz="3200" dirty="0"/>
          </a:p>
          <a:p>
            <a:endParaRPr lang="hu-HU" dirty="0"/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7360" y="3537020"/>
            <a:ext cx="2514965" cy="3151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823" y="3786512"/>
            <a:ext cx="4576654" cy="2860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782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 animBg="1"/>
      <p:bldP spid="7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6000" b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8686" y="4383313"/>
            <a:ext cx="11756571" cy="1587927"/>
          </a:xfrm>
        </p:spPr>
        <p:txBody>
          <a:bodyPr/>
          <a:lstStyle/>
          <a:p>
            <a:pPr algn="ctr"/>
            <a:r>
              <a:rPr lang="hu-HU" sz="4000" b="1" dirty="0"/>
              <a:t>Munkahelyi balesetben megsérültek és elhunytak emléknapja</a:t>
            </a:r>
            <a:endParaRPr lang="hu-H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754743" y="580571"/>
            <a:ext cx="4412343" cy="1066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5400" b="1" dirty="0">
                <a:latin typeface="Arial" panose="020B0604020202020204" pitchFamily="34" charset="0"/>
                <a:cs typeface="Arial" panose="020B0604020202020204" pitchFamily="34" charset="0"/>
              </a:rPr>
              <a:t>Április 28.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793" y="304800"/>
            <a:ext cx="2645228" cy="3526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199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3" y="1689100"/>
            <a:ext cx="6545943" cy="4909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183" y="1689100"/>
            <a:ext cx="3682093" cy="4909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21281455">
            <a:off x="241026" y="4930470"/>
            <a:ext cx="8528413" cy="1400530"/>
          </a:xfrm>
        </p:spPr>
        <p:txBody>
          <a:bodyPr/>
          <a:lstStyle/>
          <a:p>
            <a:r>
              <a:rPr lang="hu-HU" sz="6000" b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2022. szeptember 20.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4525" y="151546"/>
            <a:ext cx="11808789" cy="1953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</a:rPr>
              <a:t>Országos Rendőr-főkapitányság Országos </a:t>
            </a:r>
            <a:r>
              <a:rPr lang="hu-HU" sz="2800" b="1" dirty="0" err="1">
                <a:solidFill>
                  <a:schemeClr val="accent1">
                    <a:lumMod val="50000"/>
                  </a:schemeClr>
                </a:solidFill>
              </a:rPr>
              <a:t>Balesetmegelőzési</a:t>
            </a:r>
            <a:r>
              <a:rPr lang="hu-HU" sz="2800" b="1" dirty="0">
                <a:solidFill>
                  <a:schemeClr val="accent1">
                    <a:lumMod val="50000"/>
                  </a:schemeClr>
                </a:solidFill>
              </a:rPr>
              <a:t> Bizottsága,az Országos Katasztrófavédelmi Igazgatóság és a Magyar Vöröskereszt szervezésében</a:t>
            </a:r>
          </a:p>
        </p:txBody>
      </p:sp>
    </p:spTree>
    <p:extLst>
      <p:ext uri="{BB962C8B-B14F-4D97-AF65-F5344CB8AC3E}">
        <p14:creationId xmlns:p14="http://schemas.microsoft.com/office/powerpoint/2010/main" val="332242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3" y="163059"/>
            <a:ext cx="8622943" cy="469922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998" y="163059"/>
            <a:ext cx="5394345" cy="4037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268" y="2521883"/>
            <a:ext cx="5369734" cy="4018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197483" y="5598128"/>
            <a:ext cx="852841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6000" b="1" dirty="0">
                <a:solidFill>
                  <a:schemeClr val="accent1">
                    <a:lumMod val="75000"/>
                  </a:schemeClr>
                </a:solidFill>
                <a:latin typeface="Cooper Black" panose="0208090404030B020404" pitchFamily="18" charset="0"/>
              </a:rPr>
              <a:t>2022. október 24.-25.</a:t>
            </a:r>
          </a:p>
        </p:txBody>
      </p:sp>
    </p:spTree>
    <p:extLst>
      <p:ext uri="{BB962C8B-B14F-4D97-AF65-F5344CB8AC3E}">
        <p14:creationId xmlns:p14="http://schemas.microsoft.com/office/powerpoint/2010/main" val="198818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016000" y="4833258"/>
            <a:ext cx="1886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353059" y="4648591"/>
            <a:ext cx="6812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7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Tapasztalatok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638629" y="783771"/>
            <a:ext cx="2394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cs typeface="Arial" panose="020B0604020202020204" pitchFamily="34" charset="0"/>
              </a:rPr>
              <a:t>A munkáltatók segítőkészek, 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3222171" y="783771"/>
            <a:ext cx="24674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a munkavállalók együttműködőek </a:t>
            </a:r>
            <a:r>
              <a:rPr lang="hu-HU" sz="2400" b="1" dirty="0">
                <a:cs typeface="Arial" panose="020B0604020202020204" pitchFamily="34" charset="0"/>
              </a:rPr>
              <a:t>az ellenőrzések során.</a:t>
            </a:r>
          </a:p>
          <a:p>
            <a:endParaRPr lang="hu-HU" sz="2400" b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9260115" y="203200"/>
            <a:ext cx="29318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/>
              <a:t>A társhatóságokkal történő</a:t>
            </a:r>
          </a:p>
          <a:p>
            <a:r>
              <a:rPr lang="hu-HU" sz="2000" b="1" dirty="0"/>
              <a:t>ellenőrzésben részt vett hatóságok egymás munkáját kiegészítve, egymást segítve dolgoztak.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6415315" y="726419"/>
            <a:ext cx="2351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Nyílt napok megtartása, tanácsadások.</a:t>
            </a:r>
          </a:p>
        </p:txBody>
      </p:sp>
    </p:spTree>
    <p:extLst>
      <p:ext uri="{BB962C8B-B14F-4D97-AF65-F5344CB8AC3E}">
        <p14:creationId xmlns:p14="http://schemas.microsoft.com/office/powerpoint/2010/main" val="308196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175642" y="4443438"/>
            <a:ext cx="116317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37062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zelet">
  <a:themeElements>
    <a:clrScheme name="Szele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zele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ele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6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860</Words>
  <Application>Microsoft Office PowerPoint</Application>
  <PresentationFormat>Szélesvásznú</PresentationFormat>
  <Paragraphs>138</Paragraphs>
  <Slides>30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3</vt:i4>
      </vt:variant>
      <vt:variant>
        <vt:lpstr>Diacímek</vt:lpstr>
      </vt:variant>
      <vt:variant>
        <vt:i4>30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Century Gothic</vt:lpstr>
      <vt:lpstr>Cooper Black</vt:lpstr>
      <vt:lpstr>Georgia</vt:lpstr>
      <vt:lpstr>Wingdings 3</vt:lpstr>
      <vt:lpstr>Office-téma</vt:lpstr>
      <vt:lpstr>Szelet</vt:lpstr>
      <vt:lpstr>6_Ion</vt:lpstr>
      <vt:lpstr>A munkavédelmi hatóság 2022. évi Szabolcs-Szatmár-Bereg Vármegyét érintő ellenőrzéseinek tapasztalatai. </vt:lpstr>
      <vt:lpstr>PowerPoint-bemutató</vt:lpstr>
      <vt:lpstr>PowerPoint-bemutató</vt:lpstr>
      <vt:lpstr>PowerPoint-bemutató</vt:lpstr>
      <vt:lpstr>PowerPoint-bemutató</vt:lpstr>
      <vt:lpstr>PowerPoint-bemutató</vt:lpstr>
      <vt:lpstr>Az ellenőrzések során hozott döntések</vt:lpstr>
      <vt:lpstr>Az ellenőrzések során hozott döntések</vt:lpstr>
      <vt:lpstr>PowerPoint-bemutató</vt:lpstr>
      <vt:lpstr>PowerPoint-bemutató</vt:lpstr>
      <vt:lpstr>PowerPoint-bemutató</vt:lpstr>
      <vt:lpstr>PowerPoint-bemutató</vt:lpstr>
      <vt:lpstr>UTÓELLENŐRZÉSEK</vt:lpstr>
      <vt:lpstr>A munkavédelmi hatósági ellenőrzés indulhat: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TANÁCSADÁS</vt:lpstr>
      <vt:lpstr>MUNKABALESETEK, FOGLALKOZÁSI MEGBETEGEDÉSEK, FOKOZOTT EXPOZÍCIÓS ESETEK</vt:lpstr>
      <vt:lpstr>PowerPoint-bemutató</vt:lpstr>
      <vt:lpstr>MUNKABALESETEK, FOGLALKOZÁSI MEGBETEGEDÉSEK, FOKOZOTT EXPOZÍCIÓS ESETEK</vt:lpstr>
      <vt:lpstr>MUNKABALESETEK, FOGLALKOZÁSI MEGBETEGEDÉSEK, FOKOZOTT EXPOZÍCIÓS ESETEK</vt:lpstr>
      <vt:lpstr>Munkahelyi balesetben megsérültek és elhunytak emléknapja</vt:lpstr>
      <vt:lpstr>2022. szeptember 20.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Felhasználó</dc:creator>
  <cp:lastModifiedBy>Zoltán Kárpáti</cp:lastModifiedBy>
  <cp:revision>141</cp:revision>
  <dcterms:created xsi:type="dcterms:W3CDTF">2021-04-22T16:36:10Z</dcterms:created>
  <dcterms:modified xsi:type="dcterms:W3CDTF">2023-07-15T07:51:28Z</dcterms:modified>
</cp:coreProperties>
</file>