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27"/>
  </p:handoutMasterIdLst>
  <p:sldIdLst>
    <p:sldId id="256" r:id="rId2"/>
    <p:sldId id="278" r:id="rId3"/>
    <p:sldId id="276" r:id="rId4"/>
    <p:sldId id="277" r:id="rId5"/>
    <p:sldId id="285" r:id="rId6"/>
    <p:sldId id="286" r:id="rId7"/>
    <p:sldId id="267" r:id="rId8"/>
    <p:sldId id="288" r:id="rId9"/>
    <p:sldId id="283" r:id="rId10"/>
    <p:sldId id="290" r:id="rId11"/>
    <p:sldId id="292" r:id="rId12"/>
    <p:sldId id="258" r:id="rId13"/>
    <p:sldId id="296" r:id="rId14"/>
    <p:sldId id="294" r:id="rId15"/>
    <p:sldId id="281" r:id="rId16"/>
    <p:sldId id="260" r:id="rId17"/>
    <p:sldId id="298" r:id="rId18"/>
    <p:sldId id="300" r:id="rId19"/>
    <p:sldId id="310" r:id="rId20"/>
    <p:sldId id="302" r:id="rId21"/>
    <p:sldId id="304" r:id="rId22"/>
    <p:sldId id="262" r:id="rId23"/>
    <p:sldId id="261" r:id="rId24"/>
    <p:sldId id="308" r:id="rId25"/>
    <p:sldId id="280" r:id="rId26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D921D-3A68-40B6-82F8-7B1614A35DD5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66652-0F84-47C7-BF0A-58B1DB3D88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8795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églalap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Téglalap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Téglalap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Téglalap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Téglalap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Lekerekített téglalap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Lekerekített téglalap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6" name="Dátum hely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églalap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Téglalap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Téglalap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Téglalap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Téglalap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Lekerekített téglalap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Lekerekített téglalap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Téglalap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Téglalap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Téglalap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Téglalap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Téglalap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Téglalap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sz="3900" b="1" dirty="0">
                <a:latin typeface="Garamond" panose="02020404030301010803" pitchFamily="18" charset="0"/>
              </a:rPr>
              <a:t>A rosszindulatú daganatos megbetegedések és miattuk bekövetkezett halálozás alakulása Szabolcs-Szatmár-Bereg Vármegyében, összehasonlítva az országos átlaggal 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35696" y="4509120"/>
            <a:ext cx="6696744" cy="1752600"/>
          </a:xfrm>
        </p:spPr>
        <p:txBody>
          <a:bodyPr>
            <a:normAutofit fontScale="92500"/>
          </a:bodyPr>
          <a:lstStyle/>
          <a:p>
            <a:r>
              <a:rPr lang="hu-HU" b="1" dirty="0"/>
              <a:t>Dr. Szabó Tünde </a:t>
            </a:r>
          </a:p>
          <a:p>
            <a:r>
              <a:rPr lang="hu-HU" dirty="0"/>
              <a:t>főosztályvezető,</a:t>
            </a:r>
            <a:r>
              <a:rPr lang="hu-HU" b="1" dirty="0"/>
              <a:t> </a:t>
            </a:r>
            <a:r>
              <a:rPr lang="hu-HU" dirty="0"/>
              <a:t>vármegyei </a:t>
            </a:r>
            <a:r>
              <a:rPr lang="hu-HU" dirty="0" err="1"/>
              <a:t>tisztifőorvos</a:t>
            </a:r>
            <a:endParaRPr lang="hu-HU" dirty="0"/>
          </a:p>
          <a:p>
            <a:r>
              <a:rPr lang="hu-HU" dirty="0"/>
              <a:t>Szabolcs-Szatmár-Bereg Vármegyei Kormányhivatal </a:t>
            </a:r>
          </a:p>
          <a:p>
            <a:r>
              <a:rPr lang="hu-HU" dirty="0"/>
              <a:t>Népegészségügyi Főosztály</a:t>
            </a:r>
          </a:p>
        </p:txBody>
      </p:sp>
    </p:spTree>
    <p:extLst>
      <p:ext uri="{BB962C8B-B14F-4D97-AF65-F5344CB8AC3E}">
        <p14:creationId xmlns:p14="http://schemas.microsoft.com/office/powerpoint/2010/main" val="209112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A rosszindulatú daganatos betegségek kiváltó okai, </a:t>
            </a:r>
            <a:r>
              <a:rPr lang="hu-HU" sz="2800" b="1" dirty="0" err="1">
                <a:latin typeface="Garamond" panose="02020404030301010803" pitchFamily="18" charset="0"/>
              </a:rPr>
              <a:t>etiológiája</a:t>
            </a:r>
            <a:endParaRPr lang="hu-HU" sz="2800" b="1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>
                <a:latin typeface="Garamond" panose="02020404030301010803" pitchFamily="18" charset="0"/>
              </a:rPr>
              <a:t>Kémiai karcinogének (</a:t>
            </a:r>
            <a:r>
              <a:rPr lang="hu-HU" dirty="0" err="1">
                <a:latin typeface="Garamond" panose="02020404030301010803" pitchFamily="18" charset="0"/>
              </a:rPr>
              <a:t>policiklikus</a:t>
            </a:r>
            <a:r>
              <a:rPr lang="hu-HU" dirty="0">
                <a:latin typeface="Garamond" panose="02020404030301010803" pitchFamily="18" charset="0"/>
              </a:rPr>
              <a:t> aromás szénhidrogének, aromás </a:t>
            </a:r>
            <a:r>
              <a:rPr lang="hu-HU" dirty="0" err="1">
                <a:latin typeface="Garamond" panose="02020404030301010803" pitchFamily="18" charset="0"/>
              </a:rPr>
              <a:t>aminok</a:t>
            </a:r>
            <a:r>
              <a:rPr lang="hu-HU" dirty="0">
                <a:latin typeface="Garamond" panose="02020404030301010803" pitchFamily="18" charset="0"/>
              </a:rPr>
              <a:t>, </a:t>
            </a:r>
            <a:r>
              <a:rPr lang="hu-HU" dirty="0" err="1">
                <a:latin typeface="Garamond" panose="02020404030301010803" pitchFamily="18" charset="0"/>
              </a:rPr>
              <a:t>nitrózaminok</a:t>
            </a:r>
            <a:r>
              <a:rPr lang="hu-HU" dirty="0">
                <a:latin typeface="Garamond" panose="02020404030301010803" pitchFamily="18" charset="0"/>
              </a:rPr>
              <a:t>, </a:t>
            </a:r>
            <a:r>
              <a:rPr lang="hu-HU" dirty="0" err="1">
                <a:latin typeface="Garamond" panose="02020404030301010803" pitchFamily="18" charset="0"/>
              </a:rPr>
              <a:t>aflatoxinok</a:t>
            </a:r>
            <a:r>
              <a:rPr lang="hu-HU" dirty="0">
                <a:latin typeface="Garamond" panose="02020404030301010803" pitchFamily="18" charset="0"/>
              </a:rPr>
              <a:t>)</a:t>
            </a:r>
          </a:p>
          <a:p>
            <a:r>
              <a:rPr lang="hu-HU" dirty="0">
                <a:latin typeface="Garamond" panose="02020404030301010803" pitchFamily="18" charset="0"/>
              </a:rPr>
              <a:t>Sugárzások (ionizáló, nem ionizáló ultraibolya sugárzás)</a:t>
            </a:r>
          </a:p>
          <a:p>
            <a:r>
              <a:rPr lang="hu-HU" dirty="0">
                <a:latin typeface="Garamond" panose="02020404030301010803" pitchFamily="18" charset="0"/>
              </a:rPr>
              <a:t>Vírusok (humán </a:t>
            </a:r>
            <a:r>
              <a:rPr lang="hu-HU" dirty="0" err="1">
                <a:latin typeface="Garamond" panose="02020404030301010803" pitchFamily="18" charset="0"/>
              </a:rPr>
              <a:t>papilloma</a:t>
            </a:r>
            <a:r>
              <a:rPr lang="hu-HU" dirty="0">
                <a:latin typeface="Garamond" panose="02020404030301010803" pitchFamily="18" charset="0"/>
              </a:rPr>
              <a:t>, 5-10% hepatitis vírusok)</a:t>
            </a:r>
          </a:p>
          <a:p>
            <a:r>
              <a:rPr lang="hu-HU" dirty="0">
                <a:latin typeface="Garamond" panose="02020404030301010803" pitchFamily="18" charset="0"/>
              </a:rPr>
              <a:t>Genetikai hajlam 5%</a:t>
            </a:r>
          </a:p>
          <a:p>
            <a:r>
              <a:rPr lang="hu-HU" dirty="0">
                <a:latin typeface="Garamond" panose="02020404030301010803" pitchFamily="18" charset="0"/>
              </a:rPr>
              <a:t>Környezeti hatások 80-90%</a:t>
            </a:r>
          </a:p>
          <a:p>
            <a:r>
              <a:rPr lang="hu-HU" dirty="0">
                <a:latin typeface="Garamond" panose="02020404030301010803" pitchFamily="18" charset="0"/>
              </a:rPr>
              <a:t>Életmód (dohányzás, táplálkozás, alkoholfogyasztás, kevés mozgás)</a:t>
            </a:r>
          </a:p>
          <a:p>
            <a:r>
              <a:rPr lang="hu-HU" dirty="0">
                <a:latin typeface="Garamond" panose="02020404030301010803" pitchFamily="18" charset="0"/>
              </a:rPr>
              <a:t>Pszichés tényezők</a:t>
            </a:r>
          </a:p>
          <a:p>
            <a:r>
              <a:rPr lang="hu-HU" dirty="0">
                <a:latin typeface="Garamond" panose="02020404030301010803" pitchFamily="18" charset="0"/>
              </a:rPr>
              <a:t>Munkahelyi környezet, kémiai rákkeltők</a:t>
            </a:r>
          </a:p>
        </p:txBody>
      </p:sp>
    </p:spTree>
    <p:extLst>
      <p:ext uri="{BB962C8B-B14F-4D97-AF65-F5344CB8AC3E}">
        <p14:creationId xmlns:p14="http://schemas.microsoft.com/office/powerpoint/2010/main" val="307662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NEKIR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hu-HU" dirty="0">
                <a:latin typeface="Garamond" panose="02020404030301010803" pitchFamily="18" charset="0"/>
              </a:rPr>
              <a:t>A Nemzeti Népegészségügyi Központ által létrehozott Népegészségügyi Elemzési Központ Információs Rendszer</a:t>
            </a:r>
          </a:p>
          <a:p>
            <a:r>
              <a:rPr lang="hu-HU" dirty="0">
                <a:latin typeface="Garamond" panose="02020404030301010803" pitchFamily="18" charset="0"/>
              </a:rPr>
              <a:t>területi egyenlőtlenségek</a:t>
            </a:r>
          </a:p>
          <a:p>
            <a:r>
              <a:rPr lang="hu-HU" dirty="0">
                <a:latin typeface="Garamond" panose="02020404030301010803" pitchFamily="18" charset="0"/>
              </a:rPr>
              <a:t>a népesség egészségproblémái</a:t>
            </a:r>
          </a:p>
          <a:p>
            <a:r>
              <a:rPr lang="hu-HU" dirty="0">
                <a:latin typeface="Garamond" panose="02020404030301010803" pitchFamily="18" charset="0"/>
              </a:rPr>
              <a:t>a befolyásoló helyi tényezők feltárása</a:t>
            </a:r>
          </a:p>
        </p:txBody>
      </p:sp>
    </p:spTree>
    <p:extLst>
      <p:ext uri="{BB962C8B-B14F-4D97-AF65-F5344CB8AC3E}">
        <p14:creationId xmlns:p14="http://schemas.microsoft.com/office/powerpoint/2010/main" val="35890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Adatok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KSH – mortalitási adatok</a:t>
            </a:r>
          </a:p>
          <a:p>
            <a:pPr marL="109728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Morbiditási adatok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Nemzeti Rákregiszter és </a:t>
            </a:r>
            <a:r>
              <a:rPr lang="hu-HU" dirty="0" err="1">
                <a:solidFill>
                  <a:schemeClr val="tx1"/>
                </a:solidFill>
                <a:latin typeface="Garamond" panose="02020404030301010803" pitchFamily="18" charset="0"/>
              </a:rPr>
              <a:t>Biostatisztikai</a:t>
            </a: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 Központ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Országos Gyermek Onkológiai Rendszer</a:t>
            </a:r>
          </a:p>
          <a:p>
            <a:pPr marL="109728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Népességi adatok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Közigazgatási és Elektronikus Közszolgáltatások Központi Hivatala</a:t>
            </a:r>
          </a:p>
        </p:txBody>
      </p:sp>
    </p:spTree>
    <p:extLst>
      <p:ext uri="{BB962C8B-B14F-4D97-AF65-F5344CB8AC3E}">
        <p14:creationId xmlns:p14="http://schemas.microsoft.com/office/powerpoint/2010/main" val="184619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Autofit/>
          </a:bodyPr>
          <a:lstStyle/>
          <a:p>
            <a:r>
              <a:rPr lang="hu-HU" sz="2700" b="1" dirty="0">
                <a:latin typeface="Garamond" panose="02020404030301010803" pitchFamily="18" charset="0"/>
              </a:rPr>
              <a:t>A vezető halálokok alakulása </a:t>
            </a:r>
            <a:r>
              <a:rPr lang="hu-HU" sz="2700" b="1" dirty="0" err="1">
                <a:latin typeface="Garamond" panose="02020404030301010803" pitchFamily="18" charset="0"/>
              </a:rPr>
              <a:t>Szabolcs-Sz-B</a:t>
            </a:r>
            <a:r>
              <a:rPr lang="hu-HU" sz="2700" b="1" dirty="0">
                <a:latin typeface="Garamond" panose="02020404030301010803" pitchFamily="18" charset="0"/>
              </a:rPr>
              <a:t>. megyében és Magyarországon a férfiak és nők körében a teljes korcsoportban 2014-2018</a:t>
            </a:r>
          </a:p>
        </p:txBody>
      </p:sp>
      <p:pic>
        <p:nvPicPr>
          <p:cNvPr id="4" name="Tartalom helye 3" descr="vezető halálok 0-x 14-18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705" y="1916832"/>
            <a:ext cx="5400599" cy="46805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4794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205880"/>
          </a:xfrm>
        </p:spPr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rosszindulatú daganatok (BNO-10.: C00-C97)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rosszind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420888"/>
            <a:ext cx="8229600" cy="368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27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97&amp;kor=25_64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352928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0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97&amp;kor=25_64&amp;nem=no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842493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78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57064"/>
          </a:xfrm>
        </p:spPr>
        <p:txBody>
          <a:bodyPr>
            <a:noAutofit/>
          </a:bodyPr>
          <a:lstStyle/>
          <a:p>
            <a:pPr algn="ctr"/>
            <a:r>
              <a:rPr lang="hu-HU" sz="2700" b="1" dirty="0">
                <a:latin typeface="Garamond" panose="02020404030301010803" pitchFamily="18" charset="0"/>
              </a:rPr>
              <a:t>A légcső, hörgő, tüdő rosszindulatú daganatok kialakulásának kockázati tényezői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>
                <a:latin typeface="Garamond" panose="02020404030301010803" pitchFamily="18" charset="0"/>
              </a:rPr>
              <a:t>Dohányzás (90-95%) 	</a:t>
            </a:r>
            <a:r>
              <a:rPr lang="hu-HU" dirty="0" err="1">
                <a:latin typeface="Garamond" panose="02020404030301010803" pitchFamily="18" charset="0"/>
              </a:rPr>
              <a:t>carcinogén</a:t>
            </a:r>
            <a:r>
              <a:rPr lang="hu-HU" dirty="0">
                <a:latin typeface="Garamond" panose="02020404030301010803" pitchFamily="18" charset="0"/>
              </a:rPr>
              <a:t>, több mint 4000 káros anyagot tartalmaz</a:t>
            </a:r>
          </a:p>
          <a:p>
            <a:r>
              <a:rPr lang="hu-HU" dirty="0">
                <a:latin typeface="Garamond" panose="02020404030301010803" pitchFamily="18" charset="0"/>
              </a:rPr>
              <a:t>Azbeszt</a:t>
            </a:r>
          </a:p>
          <a:p>
            <a:r>
              <a:rPr lang="hu-HU" dirty="0">
                <a:latin typeface="Garamond" panose="02020404030301010803" pitchFamily="18" charset="0"/>
              </a:rPr>
              <a:t>Arzén</a:t>
            </a:r>
          </a:p>
          <a:p>
            <a:r>
              <a:rPr lang="hu-HU" dirty="0">
                <a:latin typeface="Garamond" panose="02020404030301010803" pitchFamily="18" charset="0"/>
              </a:rPr>
              <a:t>Króm (VI), nikkel (nehézfémek)</a:t>
            </a:r>
          </a:p>
          <a:p>
            <a:r>
              <a:rPr lang="hu-HU" dirty="0">
                <a:latin typeface="Garamond" panose="02020404030301010803" pitchFamily="18" charset="0"/>
              </a:rPr>
              <a:t>Radon</a:t>
            </a:r>
          </a:p>
          <a:p>
            <a:r>
              <a:rPr lang="hu-HU" dirty="0">
                <a:latin typeface="Garamond" panose="02020404030301010803" pitchFamily="18" charset="0"/>
              </a:rPr>
              <a:t>A </a:t>
            </a:r>
            <a:r>
              <a:rPr lang="hu-HU" dirty="0" err="1">
                <a:latin typeface="Garamond" panose="02020404030301010803" pitchFamily="18" charset="0"/>
              </a:rPr>
              <a:t>polycyclicus</a:t>
            </a:r>
            <a:r>
              <a:rPr lang="hu-HU" dirty="0">
                <a:latin typeface="Garamond" panose="02020404030301010803" pitchFamily="18" charset="0"/>
              </a:rPr>
              <a:t> aromás szénhidrogének</a:t>
            </a:r>
          </a:p>
          <a:p>
            <a:r>
              <a:rPr lang="hu-HU" dirty="0">
                <a:latin typeface="Garamond" panose="02020404030301010803" pitchFamily="18" charset="0"/>
              </a:rPr>
              <a:t>A magyar lakosság 34%-a (    : 41%,    : 28%) dohányzik.</a:t>
            </a:r>
          </a:p>
          <a:p>
            <a:r>
              <a:rPr lang="hu-HU" dirty="0">
                <a:latin typeface="Garamond" panose="02020404030301010803" pitchFamily="18" charset="0"/>
              </a:rPr>
              <a:t>50-75 év      alacsony dózisú, kontraszt anyag nélküli </a:t>
            </a:r>
            <a:r>
              <a:rPr lang="hu-HU" dirty="0" err="1">
                <a:latin typeface="Garamond" panose="02020404030301010803" pitchFamily="18" charset="0"/>
              </a:rPr>
              <a:t>mellkasCT</a:t>
            </a:r>
            <a:r>
              <a:rPr lang="hu-HU" dirty="0">
                <a:latin typeface="Garamond" panose="02020404030301010803" pitchFamily="18" charset="0"/>
              </a:rPr>
              <a:t> (3-5 évente)</a:t>
            </a:r>
          </a:p>
        </p:txBody>
      </p:sp>
      <p:sp>
        <p:nvSpPr>
          <p:cNvPr id="4" name="Jobbra nyíl 3"/>
          <p:cNvSpPr/>
          <p:nvPr/>
        </p:nvSpPr>
        <p:spPr>
          <a:xfrm>
            <a:off x="3923928" y="2430600"/>
            <a:ext cx="201172" cy="1245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224166"/>
            <a:ext cx="407200" cy="33265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224166"/>
            <a:ext cx="332656" cy="33265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805264"/>
            <a:ext cx="407200" cy="33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4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légcső, hörgő és a tüdő rosszindulatú daganata (BNO-10.:C33-C34)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légcső tüdő hörgő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0984"/>
            <a:ext cx="8229600" cy="368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5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Tartalom helye 3" descr="felbontas=megye_jaras&amp;felbontasok=szabolcs-szatmar-bereg_megye&amp;betegseg=c33_c34&amp;kor=0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42493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12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b="1" dirty="0">
                <a:latin typeface="Garamond" panose="02020404030301010803" pitchFamily="18" charset="0"/>
              </a:rPr>
              <a:t>Az ajak, szájüreg és a garat rosszindulatú daganata (BNO-10.:C00-C14) miatt bekövetkezett megbetegedés és halálozás alakulása </a:t>
            </a:r>
            <a:r>
              <a:rPr lang="hu-HU" sz="2700" b="1" dirty="0" err="1">
                <a:latin typeface="Garamond" panose="02020404030301010803" pitchFamily="18" charset="0"/>
              </a:rPr>
              <a:t>Szabolcs-Sz-B</a:t>
            </a:r>
            <a:r>
              <a:rPr lang="hu-HU" sz="2700" b="1" dirty="0">
                <a:latin typeface="Garamond" panose="02020404030301010803" pitchFamily="18" charset="0"/>
              </a:rPr>
              <a:t>. megyében nemenként és korcsoportonként 2014-2018 között</a:t>
            </a:r>
            <a:br>
              <a:rPr lang="hu-HU" dirty="0"/>
            </a:br>
            <a:endParaRPr lang="hu-HU" dirty="0"/>
          </a:p>
        </p:txBody>
      </p:sp>
      <p:pic>
        <p:nvPicPr>
          <p:cNvPr id="5" name="Tartalom helye 4" descr="ajak szájüreg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420888"/>
            <a:ext cx="8229600" cy="368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80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14&amp;kor=0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8280920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28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14&amp;kor=0_x&amp;nem=no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8352928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11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A vastag- és végbélrák kockázati tényezői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Családi halmozódás (familiáris colon </a:t>
            </a:r>
            <a:r>
              <a:rPr lang="hu-HU" dirty="0" err="1">
                <a:latin typeface="Garamond" panose="02020404030301010803" pitchFamily="18" charset="0"/>
              </a:rPr>
              <a:t>poliposis</a:t>
            </a:r>
            <a:r>
              <a:rPr lang="hu-HU" dirty="0">
                <a:latin typeface="Garamond" panose="02020404030301010803" pitchFamily="18" charset="0"/>
              </a:rPr>
              <a:t>)</a:t>
            </a:r>
          </a:p>
          <a:p>
            <a:r>
              <a:rPr lang="hu-HU" dirty="0">
                <a:latin typeface="Garamond" panose="02020404030301010803" pitchFamily="18" charset="0"/>
              </a:rPr>
              <a:t>Életkor (50 év felett gyakoribb)</a:t>
            </a:r>
          </a:p>
          <a:p>
            <a:r>
              <a:rPr lang="hu-HU" dirty="0">
                <a:latin typeface="Garamond" panose="02020404030301010803" pitchFamily="18" charset="0"/>
              </a:rPr>
              <a:t>Korábbi colon </a:t>
            </a:r>
            <a:r>
              <a:rPr lang="hu-HU" dirty="0" err="1">
                <a:latin typeface="Garamond" panose="02020404030301010803" pitchFamily="18" charset="0"/>
              </a:rPr>
              <a:t>poliposis</a:t>
            </a:r>
            <a:endParaRPr lang="hu-HU" dirty="0">
              <a:latin typeface="Garamond" panose="02020404030301010803" pitchFamily="18" charset="0"/>
            </a:endParaRPr>
          </a:p>
          <a:p>
            <a:r>
              <a:rPr lang="hu-HU" dirty="0" err="1">
                <a:latin typeface="Garamond" panose="02020404030301010803" pitchFamily="18" charset="0"/>
              </a:rPr>
              <a:t>Colitis</a:t>
            </a:r>
            <a:r>
              <a:rPr lang="hu-HU" dirty="0">
                <a:latin typeface="Garamond" panose="02020404030301010803" pitchFamily="18" charset="0"/>
              </a:rPr>
              <a:t> </a:t>
            </a:r>
            <a:r>
              <a:rPr lang="hu-HU" dirty="0" err="1">
                <a:latin typeface="Garamond" panose="02020404030301010803" pitchFamily="18" charset="0"/>
              </a:rPr>
              <a:t>ulcerosa</a:t>
            </a:r>
            <a:endParaRPr lang="hu-HU" dirty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Növényi rostok kismértékű fogyasztása</a:t>
            </a:r>
          </a:p>
          <a:p>
            <a:r>
              <a:rPr lang="hu-HU" dirty="0">
                <a:latin typeface="Garamond" panose="02020404030301010803" pitchFamily="18" charset="0"/>
              </a:rPr>
              <a:t>Kémiai anyagok</a:t>
            </a:r>
          </a:p>
        </p:txBody>
      </p:sp>
    </p:spTree>
    <p:extLst>
      <p:ext uri="{BB962C8B-B14F-4D97-AF65-F5344CB8AC3E}">
        <p14:creationId xmlns:p14="http://schemas.microsoft.com/office/powerpoint/2010/main" val="926273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066800"/>
          </a:xfrm>
        </p:spPr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vastagbél, végbél és az </a:t>
            </a:r>
            <a:r>
              <a:rPr lang="hu-HU" sz="2400" b="1" dirty="0" err="1">
                <a:latin typeface="Garamond" panose="02020404030301010803" pitchFamily="18" charset="0"/>
              </a:rPr>
              <a:t>anus</a:t>
            </a:r>
            <a:r>
              <a:rPr lang="hu-HU" sz="2400" b="1" dirty="0">
                <a:latin typeface="Garamond" panose="02020404030301010803" pitchFamily="18" charset="0"/>
              </a:rPr>
              <a:t> </a:t>
            </a:r>
            <a:r>
              <a:rPr lang="hu-HU" sz="2400" b="1" dirty="0" err="1">
                <a:latin typeface="Garamond" panose="02020404030301010803" pitchFamily="18" charset="0"/>
              </a:rPr>
              <a:t>roszindulatú</a:t>
            </a:r>
            <a:r>
              <a:rPr lang="hu-HU" sz="2400" b="1" dirty="0">
                <a:latin typeface="Garamond" panose="02020404030301010803" pitchFamily="18" charset="0"/>
              </a:rPr>
              <a:t> daganatai (BNO-10.:C18-C21)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5" name="Tartalom helye 4" descr="vastagbél végbél anus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3873"/>
            <a:ext cx="8229600" cy="367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09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18_c21&amp;kor=65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842493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59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18_c21&amp;kor=65_x&amp;nem=ferfi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908720"/>
            <a:ext cx="842493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92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emlő (BNO-10.: C50) és a méhnyak (BNO-10.:C53) rosszindulatú daganata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5" name="Tartalom helye 4" descr="emlő méhnyak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0984"/>
            <a:ext cx="8229600" cy="368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59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50&amp;kor=65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08720"/>
            <a:ext cx="8496944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47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53&amp;kor=65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352928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72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prosztata rosszindulatú daganata (BNO-10.:C61)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prosztata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2275"/>
            <a:ext cx="8229600" cy="367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66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bőr rosszindulatú </a:t>
            </a:r>
            <a:r>
              <a:rPr lang="hu-HU" sz="2400" b="1" dirty="0" err="1">
                <a:latin typeface="Garamond" panose="02020404030301010803" pitchFamily="18" charset="0"/>
              </a:rPr>
              <a:t>melanómája</a:t>
            </a:r>
            <a:r>
              <a:rPr lang="hu-HU" sz="2400" b="1" dirty="0">
                <a:latin typeface="Garamond" panose="02020404030301010803" pitchFamily="18" charset="0"/>
              </a:rPr>
              <a:t> (BNO-10.:C43)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bőr melanoma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3873"/>
            <a:ext cx="8229600" cy="367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52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43&amp;kor=25_64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820891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81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hu-HU" dirty="0"/>
          </a:p>
          <a:p>
            <a:pPr marL="109728" indent="0">
              <a:buNone/>
            </a:pPr>
            <a:endParaRPr lang="hu-HU" dirty="0"/>
          </a:p>
          <a:p>
            <a:pPr marL="109728" indent="0">
              <a:buNone/>
            </a:pPr>
            <a:endParaRPr lang="hu-HU" dirty="0"/>
          </a:p>
          <a:p>
            <a:pPr marL="109728" indent="0" algn="ctr">
              <a:buNone/>
            </a:pPr>
            <a:r>
              <a:rPr lang="hu-HU" sz="3600" dirty="0">
                <a:latin typeface="Garamond" panose="02020404030301010803" pitchFamily="18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517995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ánus">
  <a:themeElements>
    <a:clrScheme name="Urbánu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ánu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ánu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264</TotalTime>
  <Words>447</Words>
  <Application>Microsoft Office PowerPoint</Application>
  <PresentationFormat>Diavetítés a képernyőre (4:3 oldalarány)</PresentationFormat>
  <Paragraphs>56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2" baseType="lpstr">
      <vt:lpstr>Calibri</vt:lpstr>
      <vt:lpstr>Garamond</vt:lpstr>
      <vt:lpstr>Georgia</vt:lpstr>
      <vt:lpstr>Trebuchet MS</vt:lpstr>
      <vt:lpstr>Wingdings</vt:lpstr>
      <vt:lpstr>Wingdings 2</vt:lpstr>
      <vt:lpstr>Urbánus</vt:lpstr>
      <vt:lpstr>A rosszindulatú daganatos megbetegedések és miattuk bekövetkezett halálozás alakulása Szabolcs-Szatmár-Bereg Vármegyében, összehasonlítva az országos átlaggal  </vt:lpstr>
      <vt:lpstr>A rosszindulatú daganatos betegségek kiváltó okai, etiológiája</vt:lpstr>
      <vt:lpstr>NEKIR</vt:lpstr>
      <vt:lpstr>Adatok</vt:lpstr>
      <vt:lpstr>A vezető halálokok alakulása Szabolcs-Sz-B. megyében és Magyarországon a férfiak és nők körében a teljes korcsoportban 2014-2018</vt:lpstr>
      <vt:lpstr>A rosszindulatú daganatok (BNO-10.: C00-C97) miatt bekövetkezett megbetegedés és halálozás alakulása Szabolcs-Sz-B. megyében nemenként és korcsoportonként 2014-2018 között</vt:lpstr>
      <vt:lpstr>PowerPoint-bemutató</vt:lpstr>
      <vt:lpstr>PowerPoint-bemutató</vt:lpstr>
      <vt:lpstr>A légcső, hörgő, tüdő rosszindulatú daganatok kialakulásának kockázati tényezői</vt:lpstr>
      <vt:lpstr>A légcső, hörgő és a tüdő rosszindulatú daganata (BNO-10.:C33-C34) miatt bekövetkezett megbetegedés és halálozás alakulása Szabolcs-Sz-B. megyében nemenként és korcsoportonként 2014-2018 között</vt:lpstr>
      <vt:lpstr>PowerPoint-bemutató</vt:lpstr>
      <vt:lpstr>Az ajak, szájüreg és a garat rosszindulatú daganata (BNO-10.:C00-C14) miatt bekövetkezett megbetegedés és halálozás alakulása Szabolcs-Sz-B. megyében nemenként és korcsoportonként 2014-2018 között </vt:lpstr>
      <vt:lpstr>PowerPoint-bemutató</vt:lpstr>
      <vt:lpstr>PowerPoint-bemutató</vt:lpstr>
      <vt:lpstr>A vastag- és végbélrák kockázati tényezői</vt:lpstr>
      <vt:lpstr>A vastagbél, végbél és az anus roszindulatú daganatai (BNO-10.:C18-C21) miatt bekövetkezett megbetegedés és halálozás alakulása Szabolcs-Sz-B. megyében nemenként és korcsoportonként 2014-2018 között</vt:lpstr>
      <vt:lpstr>PowerPoint-bemutató</vt:lpstr>
      <vt:lpstr>PowerPoint-bemutató</vt:lpstr>
      <vt:lpstr>A emlő (BNO-10.: C50) és a méhnyak (BNO-10.:C53) rosszindulatú daganata miatt bekövetkezett megbetegedés és halálozás alakulása Szabolcs-Sz-B. megyében nemenként és korcsoportonként 2014-2018 között</vt:lpstr>
      <vt:lpstr>PowerPoint-bemutató</vt:lpstr>
      <vt:lpstr>PowerPoint-bemutató</vt:lpstr>
      <vt:lpstr>A prosztata rosszindulatú daganata (BNO-10.:C61) miatt bekövetkezett megbetegedés és halálozás alakulása Szabolcs-Sz-B. megyében nemenként és korcsoportonként 2014-2018 között</vt:lpstr>
      <vt:lpstr>A bőr rosszindulatú melanómája (BNO-10.:C43) miatt bekövetkezett megbetegedés és halálozás alakulása Szabolcs-Sz-B. megyében nemenként és korcsoportonként 2014-2018 között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Berencsiné Palcsák Bernadett</dc:creator>
  <cp:lastModifiedBy>Zoltán Kárpáti</cp:lastModifiedBy>
  <cp:revision>19</cp:revision>
  <cp:lastPrinted>2023-02-28T10:09:43Z</cp:lastPrinted>
  <dcterms:created xsi:type="dcterms:W3CDTF">2023-02-24T07:57:59Z</dcterms:created>
  <dcterms:modified xsi:type="dcterms:W3CDTF">2023-07-15T09:09:57Z</dcterms:modified>
</cp:coreProperties>
</file>