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257" r:id="rId2"/>
    <p:sldId id="391" r:id="rId3"/>
    <p:sldId id="385" r:id="rId4"/>
    <p:sldId id="387" r:id="rId5"/>
    <p:sldId id="411" r:id="rId6"/>
    <p:sldId id="412" r:id="rId7"/>
    <p:sldId id="390" r:id="rId8"/>
    <p:sldId id="389" r:id="rId9"/>
    <p:sldId id="388" r:id="rId10"/>
    <p:sldId id="413" r:id="rId11"/>
    <p:sldId id="397" r:id="rId12"/>
    <p:sldId id="396" r:id="rId13"/>
    <p:sldId id="399" r:id="rId14"/>
    <p:sldId id="400" r:id="rId15"/>
    <p:sldId id="410" r:id="rId16"/>
    <p:sldId id="401" r:id="rId17"/>
    <p:sldId id="395" r:id="rId18"/>
    <p:sldId id="394" r:id="rId19"/>
    <p:sldId id="402" r:id="rId20"/>
    <p:sldId id="393" r:id="rId21"/>
    <p:sldId id="403" r:id="rId22"/>
    <p:sldId id="398" r:id="rId23"/>
    <p:sldId id="404" r:id="rId24"/>
    <p:sldId id="405" r:id="rId25"/>
    <p:sldId id="406" r:id="rId26"/>
    <p:sldId id="407" r:id="rId27"/>
    <p:sldId id="408" r:id="rId28"/>
    <p:sldId id="355" r:id="rId29"/>
  </p:sldIdLst>
  <p:sldSz cx="12192000" cy="6858000"/>
  <p:notesSz cx="6797675" cy="9928225"/>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enyősi Zoltán Róbert" initials="FZR" lastIdx="1" clrIdx="0"/>
  <p:cmAuthor id="2" name="CsMA" initials="CsMA" lastIdx="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476E"/>
    <a:srgbClr val="9EC4E6"/>
    <a:srgbClr val="BDD7EE"/>
    <a:srgbClr val="66A2D8"/>
    <a:srgbClr val="FFFFFF"/>
    <a:srgbClr val="EE715C"/>
    <a:srgbClr val="1F46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C2FFA5D-87B4-456A-9821-1D502468CF0F}" styleName="Téma alapján készült stílus 1 – 1. jelölőszín">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55" autoAdjust="0"/>
    <p:restoredTop sz="94660"/>
  </p:normalViewPr>
  <p:slideViewPr>
    <p:cSldViewPr snapToGrid="0">
      <p:cViewPr varScale="1">
        <p:scale>
          <a:sx n="104" d="100"/>
          <a:sy n="104" d="100"/>
        </p:scale>
        <p:origin x="1056"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46400" cy="496967"/>
          </a:xfrm>
          <a:prstGeom prst="rect">
            <a:avLst/>
          </a:prstGeom>
        </p:spPr>
        <p:txBody>
          <a:bodyPr vert="horz" lIns="91440" tIns="45720" rIns="91440" bIns="45720" rtlCol="0"/>
          <a:lstStyle>
            <a:lvl1pPr algn="l">
              <a:defRPr sz="1200"/>
            </a:lvl1pPr>
          </a:lstStyle>
          <a:p>
            <a:endParaRPr lang="hu-HU" dirty="0"/>
          </a:p>
        </p:txBody>
      </p:sp>
      <p:sp>
        <p:nvSpPr>
          <p:cNvPr id="3" name="Dátum helye 2"/>
          <p:cNvSpPr>
            <a:spLocks noGrp="1"/>
          </p:cNvSpPr>
          <p:nvPr>
            <p:ph type="dt" sz="quarter" idx="1"/>
          </p:nvPr>
        </p:nvSpPr>
        <p:spPr>
          <a:xfrm>
            <a:off x="3849688" y="0"/>
            <a:ext cx="2946400" cy="496967"/>
          </a:xfrm>
          <a:prstGeom prst="rect">
            <a:avLst/>
          </a:prstGeom>
        </p:spPr>
        <p:txBody>
          <a:bodyPr vert="horz" lIns="91440" tIns="45720" rIns="91440" bIns="45720" rtlCol="0"/>
          <a:lstStyle>
            <a:lvl1pPr algn="r">
              <a:defRPr sz="1200"/>
            </a:lvl1pPr>
          </a:lstStyle>
          <a:p>
            <a:fld id="{66E20C3B-734A-4C56-935D-DEE47923C470}" type="datetimeFigureOut">
              <a:rPr lang="hu-HU" smtClean="0"/>
              <a:t>2023. 07. 15.</a:t>
            </a:fld>
            <a:endParaRPr lang="hu-HU" dirty="0"/>
          </a:p>
        </p:txBody>
      </p:sp>
      <p:sp>
        <p:nvSpPr>
          <p:cNvPr id="4" name="Élőláb helye 3"/>
          <p:cNvSpPr>
            <a:spLocks noGrp="1"/>
          </p:cNvSpPr>
          <p:nvPr>
            <p:ph type="ftr" sz="quarter" idx="2"/>
          </p:nvPr>
        </p:nvSpPr>
        <p:spPr>
          <a:xfrm>
            <a:off x="0" y="9431258"/>
            <a:ext cx="2946400" cy="496967"/>
          </a:xfrm>
          <a:prstGeom prst="rect">
            <a:avLst/>
          </a:prstGeom>
        </p:spPr>
        <p:txBody>
          <a:bodyPr vert="horz" lIns="91440" tIns="45720" rIns="91440" bIns="45720" rtlCol="0" anchor="b"/>
          <a:lstStyle>
            <a:lvl1pPr algn="l">
              <a:defRPr sz="1200"/>
            </a:lvl1pPr>
          </a:lstStyle>
          <a:p>
            <a:endParaRPr lang="hu-HU" dirty="0"/>
          </a:p>
        </p:txBody>
      </p:sp>
      <p:sp>
        <p:nvSpPr>
          <p:cNvPr id="5" name="Dia számának helye 4"/>
          <p:cNvSpPr>
            <a:spLocks noGrp="1"/>
          </p:cNvSpPr>
          <p:nvPr>
            <p:ph type="sldNum" sz="quarter" idx="3"/>
          </p:nvPr>
        </p:nvSpPr>
        <p:spPr>
          <a:xfrm>
            <a:off x="3849688" y="9431258"/>
            <a:ext cx="2946400" cy="496967"/>
          </a:xfrm>
          <a:prstGeom prst="rect">
            <a:avLst/>
          </a:prstGeom>
        </p:spPr>
        <p:txBody>
          <a:bodyPr vert="horz" lIns="91440" tIns="45720" rIns="91440" bIns="45720" rtlCol="0" anchor="b"/>
          <a:lstStyle>
            <a:lvl1pPr algn="r">
              <a:defRPr sz="1200"/>
            </a:lvl1pPr>
          </a:lstStyle>
          <a:p>
            <a:fld id="{3DC878E3-E1DF-4F1A-BD75-DA7F143B09F3}" type="slidenum">
              <a:rPr lang="hu-HU" smtClean="0"/>
              <a:t>‹#›</a:t>
            </a:fld>
            <a:endParaRPr lang="hu-HU" dirty="0"/>
          </a:p>
        </p:txBody>
      </p:sp>
    </p:spTree>
    <p:extLst>
      <p:ext uri="{BB962C8B-B14F-4D97-AF65-F5344CB8AC3E}">
        <p14:creationId xmlns:p14="http://schemas.microsoft.com/office/powerpoint/2010/main" val="1523781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2" y="1"/>
            <a:ext cx="2945659" cy="498135"/>
          </a:xfrm>
          <a:prstGeom prst="rect">
            <a:avLst/>
          </a:prstGeom>
        </p:spPr>
        <p:txBody>
          <a:bodyPr vert="horz" lIns="91440" tIns="45720" rIns="91440" bIns="45720" rtlCol="0"/>
          <a:lstStyle>
            <a:lvl1pPr algn="l">
              <a:defRPr sz="1200"/>
            </a:lvl1pPr>
          </a:lstStyle>
          <a:p>
            <a:endParaRPr lang="hu-HU" dirty="0"/>
          </a:p>
        </p:txBody>
      </p:sp>
      <p:sp>
        <p:nvSpPr>
          <p:cNvPr id="3" name="Dátum helye 2"/>
          <p:cNvSpPr>
            <a:spLocks noGrp="1"/>
          </p:cNvSpPr>
          <p:nvPr>
            <p:ph type="dt" idx="1"/>
          </p:nvPr>
        </p:nvSpPr>
        <p:spPr>
          <a:xfrm>
            <a:off x="3850445" y="1"/>
            <a:ext cx="2945659" cy="498135"/>
          </a:xfrm>
          <a:prstGeom prst="rect">
            <a:avLst/>
          </a:prstGeom>
        </p:spPr>
        <p:txBody>
          <a:bodyPr vert="horz" lIns="91440" tIns="45720" rIns="91440" bIns="45720" rtlCol="0"/>
          <a:lstStyle>
            <a:lvl1pPr algn="r">
              <a:defRPr sz="1200"/>
            </a:lvl1pPr>
          </a:lstStyle>
          <a:p>
            <a:fld id="{B44CE06E-1986-47B8-B107-7CCCC699A7D6}" type="datetimeFigureOut">
              <a:rPr lang="hu-HU" smtClean="0"/>
              <a:t>2023. 07. 15.</a:t>
            </a:fld>
            <a:endParaRPr lang="hu-HU" dirty="0"/>
          </a:p>
        </p:txBody>
      </p:sp>
      <p:sp>
        <p:nvSpPr>
          <p:cNvPr id="4" name="Diakép hely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hu-HU" dirty="0"/>
          </a:p>
        </p:txBody>
      </p:sp>
      <p:sp>
        <p:nvSpPr>
          <p:cNvPr id="5" name="Jegyzetek helye 4"/>
          <p:cNvSpPr>
            <a:spLocks noGrp="1"/>
          </p:cNvSpPr>
          <p:nvPr>
            <p:ph type="body" sz="quarter" idx="3"/>
          </p:nvPr>
        </p:nvSpPr>
        <p:spPr>
          <a:xfrm>
            <a:off x="679768" y="4777959"/>
            <a:ext cx="5438140" cy="3909239"/>
          </a:xfrm>
          <a:prstGeom prst="rect">
            <a:avLst/>
          </a:prstGeom>
        </p:spPr>
        <p:txBody>
          <a:bodyPr vert="horz" lIns="91440" tIns="45720" rIns="91440" bIns="45720" rtlCol="0"/>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6" name="Élőláb helye 5"/>
          <p:cNvSpPr>
            <a:spLocks noGrp="1"/>
          </p:cNvSpPr>
          <p:nvPr>
            <p:ph type="ftr" sz="quarter" idx="4"/>
          </p:nvPr>
        </p:nvSpPr>
        <p:spPr>
          <a:xfrm>
            <a:off x="2" y="9430091"/>
            <a:ext cx="2945659" cy="498134"/>
          </a:xfrm>
          <a:prstGeom prst="rect">
            <a:avLst/>
          </a:prstGeom>
        </p:spPr>
        <p:txBody>
          <a:bodyPr vert="horz" lIns="91440" tIns="45720" rIns="91440" bIns="45720" rtlCol="0" anchor="b"/>
          <a:lstStyle>
            <a:lvl1pPr algn="l">
              <a:defRPr sz="1200"/>
            </a:lvl1pPr>
          </a:lstStyle>
          <a:p>
            <a:endParaRPr lang="hu-HU" dirty="0"/>
          </a:p>
        </p:txBody>
      </p:sp>
      <p:sp>
        <p:nvSpPr>
          <p:cNvPr id="7" name="Dia számának helye 6"/>
          <p:cNvSpPr>
            <a:spLocks noGrp="1"/>
          </p:cNvSpPr>
          <p:nvPr>
            <p:ph type="sldNum" sz="quarter" idx="5"/>
          </p:nvPr>
        </p:nvSpPr>
        <p:spPr>
          <a:xfrm>
            <a:off x="3850445" y="9430091"/>
            <a:ext cx="2945659" cy="498134"/>
          </a:xfrm>
          <a:prstGeom prst="rect">
            <a:avLst/>
          </a:prstGeom>
        </p:spPr>
        <p:txBody>
          <a:bodyPr vert="horz" lIns="91440" tIns="45720" rIns="91440" bIns="45720" rtlCol="0" anchor="b"/>
          <a:lstStyle>
            <a:lvl1pPr algn="r">
              <a:defRPr sz="1200"/>
            </a:lvl1pPr>
          </a:lstStyle>
          <a:p>
            <a:fld id="{BCB04443-412A-4981-9F25-0B43BA3C14E3}" type="slidenum">
              <a:rPr lang="hu-HU" smtClean="0"/>
              <a:t>‹#›</a:t>
            </a:fld>
            <a:endParaRPr lang="hu-HU" dirty="0"/>
          </a:p>
        </p:txBody>
      </p:sp>
    </p:spTree>
    <p:extLst>
      <p:ext uri="{BB962C8B-B14F-4D97-AF65-F5344CB8AC3E}">
        <p14:creationId xmlns:p14="http://schemas.microsoft.com/office/powerpoint/2010/main" val="1334794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a:xfrm>
            <a:off x="-223838" y="808038"/>
            <a:ext cx="7185026" cy="4041775"/>
          </a:xfrm>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3F308D92-5894-48D1-9FCE-755EBDE46A04}" type="slidenum">
              <a:rPr lang="hu-HU" smtClean="0"/>
              <a:t>1</a:t>
            </a:fld>
            <a:endParaRPr lang="hu-HU" dirty="0"/>
          </a:p>
        </p:txBody>
      </p:sp>
    </p:spTree>
    <p:extLst>
      <p:ext uri="{BB962C8B-B14F-4D97-AF65-F5344CB8AC3E}">
        <p14:creationId xmlns:p14="http://schemas.microsoft.com/office/powerpoint/2010/main" val="2423197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a:xfrm>
            <a:off x="-223838" y="808038"/>
            <a:ext cx="7185026" cy="4041775"/>
          </a:xfrm>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3F308D92-5894-48D1-9FCE-755EBDE46A04}" type="slidenum">
              <a:rPr lang="hu-HU" smtClean="0"/>
              <a:t>28</a:t>
            </a:fld>
            <a:endParaRPr lang="hu-HU" dirty="0"/>
          </a:p>
        </p:txBody>
      </p:sp>
    </p:spTree>
    <p:extLst>
      <p:ext uri="{BB962C8B-B14F-4D97-AF65-F5344CB8AC3E}">
        <p14:creationId xmlns:p14="http://schemas.microsoft.com/office/powerpoint/2010/main" val="24231978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1524000" y="1122363"/>
            <a:ext cx="9144000" cy="2387600"/>
          </a:xfrm>
        </p:spPr>
        <p:txBody>
          <a:bodyPr anchor="b"/>
          <a:lstStyle>
            <a:lvl1pPr algn="ctr">
              <a:defRPr sz="6000"/>
            </a:lvl1pPr>
          </a:lstStyle>
          <a:p>
            <a:r>
              <a:rPr lang="hu-HU"/>
              <a:t>Mintacím szerkesztése</a:t>
            </a:r>
          </a:p>
        </p:txBody>
      </p:sp>
      <p:sp>
        <p:nvSpPr>
          <p:cNvPr id="3" name="Alcím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a:t>Alcím mintájának szerkesztése</a:t>
            </a:r>
          </a:p>
        </p:txBody>
      </p:sp>
      <p:sp>
        <p:nvSpPr>
          <p:cNvPr id="4" name="Dátum helye 3"/>
          <p:cNvSpPr>
            <a:spLocks noGrp="1"/>
          </p:cNvSpPr>
          <p:nvPr>
            <p:ph type="dt" sz="half" idx="10"/>
          </p:nvPr>
        </p:nvSpPr>
        <p:spPr/>
        <p:txBody>
          <a:bodyPr/>
          <a:lstStyle/>
          <a:p>
            <a:fld id="{84FC16D8-B8D2-4FB4-B064-F44DACA96D8E}" type="datetime1">
              <a:rPr lang="hu-HU" smtClean="0"/>
              <a:t>2023. 07. 15.</a:t>
            </a:fld>
            <a:endParaRPr lang="hu-HU" dirty="0"/>
          </a:p>
        </p:txBody>
      </p:sp>
      <p:sp>
        <p:nvSpPr>
          <p:cNvPr id="5" name="Élőláb helye 4"/>
          <p:cNvSpPr>
            <a:spLocks noGrp="1"/>
          </p:cNvSpPr>
          <p:nvPr>
            <p:ph type="ftr" sz="quarter" idx="11"/>
          </p:nvPr>
        </p:nvSpPr>
        <p:spPr/>
        <p:txBody>
          <a:bodyPr/>
          <a:lstStyle/>
          <a:p>
            <a:endParaRPr lang="hu-HU" dirty="0"/>
          </a:p>
        </p:txBody>
      </p:sp>
      <p:sp>
        <p:nvSpPr>
          <p:cNvPr id="6" name="Dia számának helye 5"/>
          <p:cNvSpPr>
            <a:spLocks noGrp="1"/>
          </p:cNvSpPr>
          <p:nvPr>
            <p:ph type="sldNum" sz="quarter" idx="12"/>
          </p:nvPr>
        </p:nvSpPr>
        <p:spPr/>
        <p:txBody>
          <a:bodyPr/>
          <a:lstStyle/>
          <a:p>
            <a:fld id="{985EC476-6050-4086-AB8C-40A562DFD63D}" type="slidenum">
              <a:rPr lang="hu-HU" smtClean="0"/>
              <a:t>‹#›</a:t>
            </a:fld>
            <a:endParaRPr lang="hu-HU" dirty="0"/>
          </a:p>
        </p:txBody>
      </p:sp>
    </p:spTree>
    <p:extLst>
      <p:ext uri="{BB962C8B-B14F-4D97-AF65-F5344CB8AC3E}">
        <p14:creationId xmlns:p14="http://schemas.microsoft.com/office/powerpoint/2010/main" val="2970116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Tartalom helye 2"/>
          <p:cNvSpPr>
            <a:spLocks noGrp="1"/>
          </p:cNvSpPr>
          <p:nvPr>
            <p:ph idx="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p:cNvSpPr>
            <a:spLocks noGrp="1"/>
          </p:cNvSpPr>
          <p:nvPr>
            <p:ph type="dt" sz="half" idx="10"/>
          </p:nvPr>
        </p:nvSpPr>
        <p:spPr/>
        <p:txBody>
          <a:bodyPr/>
          <a:lstStyle/>
          <a:p>
            <a:fld id="{5F1669E6-7183-4391-98F9-48F9AC723149}" type="datetime1">
              <a:rPr lang="hu-HU" smtClean="0"/>
              <a:t>2023. 07. 15.</a:t>
            </a:fld>
            <a:endParaRPr lang="hu-HU" dirty="0"/>
          </a:p>
        </p:txBody>
      </p:sp>
      <p:sp>
        <p:nvSpPr>
          <p:cNvPr id="5" name="Élőláb helye 4"/>
          <p:cNvSpPr>
            <a:spLocks noGrp="1"/>
          </p:cNvSpPr>
          <p:nvPr>
            <p:ph type="ftr" sz="quarter" idx="11"/>
          </p:nvPr>
        </p:nvSpPr>
        <p:spPr/>
        <p:txBody>
          <a:bodyPr/>
          <a:lstStyle/>
          <a:p>
            <a:endParaRPr lang="hu-HU" dirty="0"/>
          </a:p>
        </p:txBody>
      </p:sp>
      <p:sp>
        <p:nvSpPr>
          <p:cNvPr id="6" name="Dia számának helye 5"/>
          <p:cNvSpPr>
            <a:spLocks noGrp="1"/>
          </p:cNvSpPr>
          <p:nvPr>
            <p:ph type="sldNum" sz="quarter" idx="12"/>
          </p:nvPr>
        </p:nvSpPr>
        <p:spPr/>
        <p:txBody>
          <a:bodyPr/>
          <a:lstStyle/>
          <a:p>
            <a:fld id="{985EC476-6050-4086-AB8C-40A562DFD63D}" type="slidenum">
              <a:rPr lang="hu-HU" smtClean="0"/>
              <a:t>‹#›</a:t>
            </a:fld>
            <a:endParaRPr lang="hu-HU" dirty="0"/>
          </a:p>
        </p:txBody>
      </p:sp>
    </p:spTree>
    <p:extLst>
      <p:ext uri="{BB962C8B-B14F-4D97-AF65-F5344CB8AC3E}">
        <p14:creationId xmlns:p14="http://schemas.microsoft.com/office/powerpoint/2010/main" val="36350846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831850" y="1709738"/>
            <a:ext cx="10515600" cy="2852737"/>
          </a:xfrm>
        </p:spPr>
        <p:txBody>
          <a:bodyPr anchor="b"/>
          <a:lstStyle>
            <a:lvl1pPr>
              <a:defRPr sz="6000"/>
            </a:lvl1pPr>
          </a:lstStyle>
          <a:p>
            <a:r>
              <a:rPr lang="hu-HU"/>
              <a:t>Mintacím szerkesztése</a:t>
            </a:r>
          </a:p>
        </p:txBody>
      </p:sp>
      <p:sp>
        <p:nvSpPr>
          <p:cNvPr id="3" name="Szöveg hely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u-HU"/>
              <a:t>Mintaszöveg szerkesztése</a:t>
            </a:r>
          </a:p>
        </p:txBody>
      </p:sp>
      <p:sp>
        <p:nvSpPr>
          <p:cNvPr id="4" name="Dátum helye 3"/>
          <p:cNvSpPr>
            <a:spLocks noGrp="1"/>
          </p:cNvSpPr>
          <p:nvPr>
            <p:ph type="dt" sz="half" idx="10"/>
          </p:nvPr>
        </p:nvSpPr>
        <p:spPr/>
        <p:txBody>
          <a:bodyPr/>
          <a:lstStyle/>
          <a:p>
            <a:fld id="{F84076C1-4289-4B06-8EF7-7E18390CFE01}" type="datetime1">
              <a:rPr lang="hu-HU" smtClean="0"/>
              <a:t>2023. 07. 15.</a:t>
            </a:fld>
            <a:endParaRPr lang="hu-HU" dirty="0"/>
          </a:p>
        </p:txBody>
      </p:sp>
      <p:sp>
        <p:nvSpPr>
          <p:cNvPr id="5" name="Élőláb helye 4"/>
          <p:cNvSpPr>
            <a:spLocks noGrp="1"/>
          </p:cNvSpPr>
          <p:nvPr>
            <p:ph type="ftr" sz="quarter" idx="11"/>
          </p:nvPr>
        </p:nvSpPr>
        <p:spPr/>
        <p:txBody>
          <a:bodyPr/>
          <a:lstStyle/>
          <a:p>
            <a:endParaRPr lang="hu-HU" dirty="0"/>
          </a:p>
        </p:txBody>
      </p:sp>
      <p:sp>
        <p:nvSpPr>
          <p:cNvPr id="6" name="Dia számának helye 5"/>
          <p:cNvSpPr>
            <a:spLocks noGrp="1"/>
          </p:cNvSpPr>
          <p:nvPr>
            <p:ph type="sldNum" sz="quarter" idx="12"/>
          </p:nvPr>
        </p:nvSpPr>
        <p:spPr/>
        <p:txBody>
          <a:bodyPr/>
          <a:lstStyle/>
          <a:p>
            <a:fld id="{985EC476-6050-4086-AB8C-40A562DFD63D}" type="slidenum">
              <a:rPr lang="hu-HU" smtClean="0"/>
              <a:t>‹#›</a:t>
            </a:fld>
            <a:endParaRPr lang="hu-HU" dirty="0"/>
          </a:p>
        </p:txBody>
      </p:sp>
    </p:spTree>
    <p:extLst>
      <p:ext uri="{BB962C8B-B14F-4D97-AF65-F5344CB8AC3E}">
        <p14:creationId xmlns:p14="http://schemas.microsoft.com/office/powerpoint/2010/main" val="123724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Tartalom helye 2"/>
          <p:cNvSpPr>
            <a:spLocks noGrp="1"/>
          </p:cNvSpPr>
          <p:nvPr>
            <p:ph sz="half" idx="1"/>
          </p:nvPr>
        </p:nvSpPr>
        <p:spPr>
          <a:xfrm>
            <a:off x="838200"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Tartalom helye 3"/>
          <p:cNvSpPr>
            <a:spLocks noGrp="1"/>
          </p:cNvSpPr>
          <p:nvPr>
            <p:ph sz="half" idx="2"/>
          </p:nvPr>
        </p:nvSpPr>
        <p:spPr>
          <a:xfrm>
            <a:off x="6172200" y="1825625"/>
            <a:ext cx="5181600" cy="435133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Dátum helye 4"/>
          <p:cNvSpPr>
            <a:spLocks noGrp="1"/>
          </p:cNvSpPr>
          <p:nvPr>
            <p:ph type="dt" sz="half" idx="10"/>
          </p:nvPr>
        </p:nvSpPr>
        <p:spPr/>
        <p:txBody>
          <a:bodyPr/>
          <a:lstStyle/>
          <a:p>
            <a:fld id="{F52D4A87-8555-4B8A-87DE-24BB66509E43}" type="datetime1">
              <a:rPr lang="hu-HU" smtClean="0"/>
              <a:t>2023. 07. 15.</a:t>
            </a:fld>
            <a:endParaRPr lang="hu-HU" dirty="0"/>
          </a:p>
        </p:txBody>
      </p:sp>
      <p:sp>
        <p:nvSpPr>
          <p:cNvPr id="6" name="Élőláb helye 5"/>
          <p:cNvSpPr>
            <a:spLocks noGrp="1"/>
          </p:cNvSpPr>
          <p:nvPr>
            <p:ph type="ftr" sz="quarter" idx="11"/>
          </p:nvPr>
        </p:nvSpPr>
        <p:spPr/>
        <p:txBody>
          <a:bodyPr/>
          <a:lstStyle/>
          <a:p>
            <a:endParaRPr lang="hu-HU" dirty="0"/>
          </a:p>
        </p:txBody>
      </p:sp>
      <p:sp>
        <p:nvSpPr>
          <p:cNvPr id="7" name="Dia számának helye 6"/>
          <p:cNvSpPr>
            <a:spLocks noGrp="1"/>
          </p:cNvSpPr>
          <p:nvPr>
            <p:ph type="sldNum" sz="quarter" idx="12"/>
          </p:nvPr>
        </p:nvSpPr>
        <p:spPr/>
        <p:txBody>
          <a:bodyPr/>
          <a:lstStyle/>
          <a:p>
            <a:fld id="{985EC476-6050-4086-AB8C-40A562DFD63D}" type="slidenum">
              <a:rPr lang="hu-HU" smtClean="0"/>
              <a:t>‹#›</a:t>
            </a:fld>
            <a:endParaRPr lang="hu-HU" dirty="0"/>
          </a:p>
        </p:txBody>
      </p:sp>
    </p:spTree>
    <p:extLst>
      <p:ext uri="{BB962C8B-B14F-4D97-AF65-F5344CB8AC3E}">
        <p14:creationId xmlns:p14="http://schemas.microsoft.com/office/powerpoint/2010/main" val="1087724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839788" y="365125"/>
            <a:ext cx="10515600" cy="1325563"/>
          </a:xfrm>
        </p:spPr>
        <p:txBody>
          <a:bodyPr/>
          <a:lstStyle/>
          <a:p>
            <a:r>
              <a:rPr lang="hu-HU"/>
              <a:t>Mintacím szerkesztése</a:t>
            </a:r>
          </a:p>
        </p:txBody>
      </p:sp>
      <p:sp>
        <p:nvSpPr>
          <p:cNvPr id="3" name="Szöveg hely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Tartalom helye 3"/>
          <p:cNvSpPr>
            <a:spLocks noGrp="1"/>
          </p:cNvSpPr>
          <p:nvPr>
            <p:ph sz="half" idx="2"/>
          </p:nvPr>
        </p:nvSpPr>
        <p:spPr>
          <a:xfrm>
            <a:off x="839788" y="2505075"/>
            <a:ext cx="5157787"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Szöveg hely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Tartalom helye 5"/>
          <p:cNvSpPr>
            <a:spLocks noGrp="1"/>
          </p:cNvSpPr>
          <p:nvPr>
            <p:ph sz="quarter" idx="4"/>
          </p:nvPr>
        </p:nvSpPr>
        <p:spPr>
          <a:xfrm>
            <a:off x="6172200" y="2505075"/>
            <a:ext cx="5183188"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7" name="Dátum helye 6"/>
          <p:cNvSpPr>
            <a:spLocks noGrp="1"/>
          </p:cNvSpPr>
          <p:nvPr>
            <p:ph type="dt" sz="half" idx="10"/>
          </p:nvPr>
        </p:nvSpPr>
        <p:spPr/>
        <p:txBody>
          <a:bodyPr/>
          <a:lstStyle/>
          <a:p>
            <a:fld id="{B16251E8-B58F-496B-A3D6-47EF3D497978}" type="datetime1">
              <a:rPr lang="hu-HU" smtClean="0"/>
              <a:t>2023. 07. 15.</a:t>
            </a:fld>
            <a:endParaRPr lang="hu-HU" dirty="0"/>
          </a:p>
        </p:txBody>
      </p:sp>
      <p:sp>
        <p:nvSpPr>
          <p:cNvPr id="8" name="Élőláb helye 7"/>
          <p:cNvSpPr>
            <a:spLocks noGrp="1"/>
          </p:cNvSpPr>
          <p:nvPr>
            <p:ph type="ftr" sz="quarter" idx="11"/>
          </p:nvPr>
        </p:nvSpPr>
        <p:spPr/>
        <p:txBody>
          <a:bodyPr/>
          <a:lstStyle/>
          <a:p>
            <a:endParaRPr lang="hu-HU" dirty="0"/>
          </a:p>
        </p:txBody>
      </p:sp>
      <p:sp>
        <p:nvSpPr>
          <p:cNvPr id="9" name="Dia számának helye 8"/>
          <p:cNvSpPr>
            <a:spLocks noGrp="1"/>
          </p:cNvSpPr>
          <p:nvPr>
            <p:ph type="sldNum" sz="quarter" idx="12"/>
          </p:nvPr>
        </p:nvSpPr>
        <p:spPr/>
        <p:txBody>
          <a:bodyPr/>
          <a:lstStyle/>
          <a:p>
            <a:fld id="{985EC476-6050-4086-AB8C-40A562DFD63D}" type="slidenum">
              <a:rPr lang="hu-HU" smtClean="0"/>
              <a:t>‹#›</a:t>
            </a:fld>
            <a:endParaRPr lang="hu-HU" dirty="0"/>
          </a:p>
        </p:txBody>
      </p:sp>
    </p:spTree>
    <p:extLst>
      <p:ext uri="{BB962C8B-B14F-4D97-AF65-F5344CB8AC3E}">
        <p14:creationId xmlns:p14="http://schemas.microsoft.com/office/powerpoint/2010/main" val="364806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Dátum helye 2"/>
          <p:cNvSpPr>
            <a:spLocks noGrp="1"/>
          </p:cNvSpPr>
          <p:nvPr>
            <p:ph type="dt" sz="half" idx="10"/>
          </p:nvPr>
        </p:nvSpPr>
        <p:spPr/>
        <p:txBody>
          <a:bodyPr/>
          <a:lstStyle/>
          <a:p>
            <a:fld id="{D486E20E-13A1-42D8-8D2B-3C194FC4D8BB}" type="datetime1">
              <a:rPr lang="hu-HU" smtClean="0"/>
              <a:t>2023. 07. 15.</a:t>
            </a:fld>
            <a:endParaRPr lang="hu-HU" dirty="0"/>
          </a:p>
        </p:txBody>
      </p:sp>
      <p:sp>
        <p:nvSpPr>
          <p:cNvPr id="4" name="Élőláb helye 3"/>
          <p:cNvSpPr>
            <a:spLocks noGrp="1"/>
          </p:cNvSpPr>
          <p:nvPr>
            <p:ph type="ftr" sz="quarter" idx="11"/>
          </p:nvPr>
        </p:nvSpPr>
        <p:spPr/>
        <p:txBody>
          <a:bodyPr/>
          <a:lstStyle/>
          <a:p>
            <a:endParaRPr lang="hu-HU" dirty="0"/>
          </a:p>
        </p:txBody>
      </p:sp>
      <p:sp>
        <p:nvSpPr>
          <p:cNvPr id="5" name="Dia számának helye 4"/>
          <p:cNvSpPr>
            <a:spLocks noGrp="1"/>
          </p:cNvSpPr>
          <p:nvPr>
            <p:ph type="sldNum" sz="quarter" idx="12"/>
          </p:nvPr>
        </p:nvSpPr>
        <p:spPr/>
        <p:txBody>
          <a:bodyPr/>
          <a:lstStyle/>
          <a:p>
            <a:fld id="{985EC476-6050-4086-AB8C-40A562DFD63D}" type="slidenum">
              <a:rPr lang="hu-HU" smtClean="0"/>
              <a:t>‹#›</a:t>
            </a:fld>
            <a:endParaRPr lang="hu-HU" dirty="0"/>
          </a:p>
        </p:txBody>
      </p:sp>
    </p:spTree>
    <p:extLst>
      <p:ext uri="{BB962C8B-B14F-4D97-AF65-F5344CB8AC3E}">
        <p14:creationId xmlns:p14="http://schemas.microsoft.com/office/powerpoint/2010/main" val="2816785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fld id="{0D21E37F-BDC3-4A67-A5BB-3E4EECE7BD1E}" type="datetime1">
              <a:rPr lang="hu-HU" smtClean="0"/>
              <a:t>2023. 07. 15.</a:t>
            </a:fld>
            <a:endParaRPr lang="hu-HU" dirty="0"/>
          </a:p>
        </p:txBody>
      </p:sp>
      <p:sp>
        <p:nvSpPr>
          <p:cNvPr id="3" name="Élőláb helye 2"/>
          <p:cNvSpPr>
            <a:spLocks noGrp="1"/>
          </p:cNvSpPr>
          <p:nvPr>
            <p:ph type="ftr" sz="quarter" idx="11"/>
          </p:nvPr>
        </p:nvSpPr>
        <p:spPr/>
        <p:txBody>
          <a:bodyPr/>
          <a:lstStyle/>
          <a:p>
            <a:endParaRPr lang="hu-HU" dirty="0"/>
          </a:p>
        </p:txBody>
      </p:sp>
      <p:sp>
        <p:nvSpPr>
          <p:cNvPr id="4" name="Dia számának helye 3"/>
          <p:cNvSpPr>
            <a:spLocks noGrp="1"/>
          </p:cNvSpPr>
          <p:nvPr>
            <p:ph type="sldNum" sz="quarter" idx="12"/>
          </p:nvPr>
        </p:nvSpPr>
        <p:spPr/>
        <p:txBody>
          <a:bodyPr/>
          <a:lstStyle/>
          <a:p>
            <a:fld id="{985EC476-6050-4086-AB8C-40A562DFD63D}" type="slidenum">
              <a:rPr lang="hu-HU" smtClean="0"/>
              <a:t>‹#›</a:t>
            </a:fld>
            <a:endParaRPr lang="hu-HU" dirty="0"/>
          </a:p>
        </p:txBody>
      </p:sp>
    </p:spTree>
    <p:extLst>
      <p:ext uri="{BB962C8B-B14F-4D97-AF65-F5344CB8AC3E}">
        <p14:creationId xmlns:p14="http://schemas.microsoft.com/office/powerpoint/2010/main" val="2565396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839788" y="457200"/>
            <a:ext cx="3932237" cy="1600200"/>
          </a:xfrm>
        </p:spPr>
        <p:txBody>
          <a:bodyPr anchor="b"/>
          <a:lstStyle>
            <a:lvl1pPr>
              <a:defRPr sz="3200"/>
            </a:lvl1pPr>
          </a:lstStyle>
          <a:p>
            <a:r>
              <a:rPr lang="hu-HU"/>
              <a:t>Mintacím szerkesztése</a:t>
            </a:r>
          </a:p>
        </p:txBody>
      </p:sp>
      <p:sp>
        <p:nvSpPr>
          <p:cNvPr id="3" name="Tartalom helye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Szöveg hely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átum helye 4"/>
          <p:cNvSpPr>
            <a:spLocks noGrp="1"/>
          </p:cNvSpPr>
          <p:nvPr>
            <p:ph type="dt" sz="half" idx="10"/>
          </p:nvPr>
        </p:nvSpPr>
        <p:spPr/>
        <p:txBody>
          <a:bodyPr/>
          <a:lstStyle/>
          <a:p>
            <a:fld id="{3DA54050-CD2C-42EB-8B8B-1D3C079B04E5}" type="datetime1">
              <a:rPr lang="hu-HU" smtClean="0"/>
              <a:t>2023. 07. 15.</a:t>
            </a:fld>
            <a:endParaRPr lang="hu-HU" dirty="0"/>
          </a:p>
        </p:txBody>
      </p:sp>
      <p:sp>
        <p:nvSpPr>
          <p:cNvPr id="6" name="Élőláb helye 5"/>
          <p:cNvSpPr>
            <a:spLocks noGrp="1"/>
          </p:cNvSpPr>
          <p:nvPr>
            <p:ph type="ftr" sz="quarter" idx="11"/>
          </p:nvPr>
        </p:nvSpPr>
        <p:spPr/>
        <p:txBody>
          <a:bodyPr/>
          <a:lstStyle/>
          <a:p>
            <a:endParaRPr lang="hu-HU" dirty="0"/>
          </a:p>
        </p:txBody>
      </p:sp>
      <p:sp>
        <p:nvSpPr>
          <p:cNvPr id="7" name="Dia számának helye 6"/>
          <p:cNvSpPr>
            <a:spLocks noGrp="1"/>
          </p:cNvSpPr>
          <p:nvPr>
            <p:ph type="sldNum" sz="quarter" idx="12"/>
          </p:nvPr>
        </p:nvSpPr>
        <p:spPr/>
        <p:txBody>
          <a:bodyPr/>
          <a:lstStyle/>
          <a:p>
            <a:fld id="{985EC476-6050-4086-AB8C-40A562DFD63D}" type="slidenum">
              <a:rPr lang="hu-HU" smtClean="0"/>
              <a:t>‹#›</a:t>
            </a:fld>
            <a:endParaRPr lang="hu-HU" dirty="0"/>
          </a:p>
        </p:txBody>
      </p:sp>
    </p:spTree>
    <p:extLst>
      <p:ext uri="{BB962C8B-B14F-4D97-AF65-F5344CB8AC3E}">
        <p14:creationId xmlns:p14="http://schemas.microsoft.com/office/powerpoint/2010/main" val="1935364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839788" y="457200"/>
            <a:ext cx="3932237" cy="1600200"/>
          </a:xfrm>
        </p:spPr>
        <p:txBody>
          <a:bodyPr anchor="b"/>
          <a:lstStyle>
            <a:lvl1pPr>
              <a:defRPr sz="3200"/>
            </a:lvl1pPr>
          </a:lstStyle>
          <a:p>
            <a:r>
              <a:rPr lang="hu-HU"/>
              <a:t>Mintacím szerkesztése</a:t>
            </a:r>
          </a:p>
        </p:txBody>
      </p:sp>
      <p:sp>
        <p:nvSpPr>
          <p:cNvPr id="3" name="Kép hely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dirty="0"/>
          </a:p>
        </p:txBody>
      </p:sp>
      <p:sp>
        <p:nvSpPr>
          <p:cNvPr id="4" name="Szöveg hely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Dátum helye 4"/>
          <p:cNvSpPr>
            <a:spLocks noGrp="1"/>
          </p:cNvSpPr>
          <p:nvPr>
            <p:ph type="dt" sz="half" idx="10"/>
          </p:nvPr>
        </p:nvSpPr>
        <p:spPr/>
        <p:txBody>
          <a:bodyPr/>
          <a:lstStyle/>
          <a:p>
            <a:fld id="{33240CB5-5E93-40B2-AED4-91C918708666}" type="datetime1">
              <a:rPr lang="hu-HU" smtClean="0"/>
              <a:t>2023. 07. 15.</a:t>
            </a:fld>
            <a:endParaRPr lang="hu-HU" dirty="0"/>
          </a:p>
        </p:txBody>
      </p:sp>
      <p:sp>
        <p:nvSpPr>
          <p:cNvPr id="6" name="Élőláb helye 5"/>
          <p:cNvSpPr>
            <a:spLocks noGrp="1"/>
          </p:cNvSpPr>
          <p:nvPr>
            <p:ph type="ftr" sz="quarter" idx="11"/>
          </p:nvPr>
        </p:nvSpPr>
        <p:spPr/>
        <p:txBody>
          <a:bodyPr/>
          <a:lstStyle/>
          <a:p>
            <a:endParaRPr lang="hu-HU" dirty="0"/>
          </a:p>
        </p:txBody>
      </p:sp>
      <p:sp>
        <p:nvSpPr>
          <p:cNvPr id="7" name="Dia számának helye 6"/>
          <p:cNvSpPr>
            <a:spLocks noGrp="1"/>
          </p:cNvSpPr>
          <p:nvPr>
            <p:ph type="sldNum" sz="quarter" idx="12"/>
          </p:nvPr>
        </p:nvSpPr>
        <p:spPr/>
        <p:txBody>
          <a:bodyPr/>
          <a:lstStyle/>
          <a:p>
            <a:fld id="{985EC476-6050-4086-AB8C-40A562DFD63D}" type="slidenum">
              <a:rPr lang="hu-HU" smtClean="0"/>
              <a:t>‹#›</a:t>
            </a:fld>
            <a:endParaRPr lang="hu-HU" dirty="0"/>
          </a:p>
        </p:txBody>
      </p:sp>
    </p:spTree>
    <p:extLst>
      <p:ext uri="{BB962C8B-B14F-4D97-AF65-F5344CB8AC3E}">
        <p14:creationId xmlns:p14="http://schemas.microsoft.com/office/powerpoint/2010/main" val="39075784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Függőleges szöveg helye 2"/>
          <p:cNvSpPr>
            <a:spLocks noGrp="1"/>
          </p:cNvSpPr>
          <p:nvPr>
            <p:ph type="body" orient="vert" idx="1"/>
          </p:nvPr>
        </p:nvSpPr>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p:cNvSpPr>
            <a:spLocks noGrp="1"/>
          </p:cNvSpPr>
          <p:nvPr>
            <p:ph type="dt" sz="half" idx="10"/>
          </p:nvPr>
        </p:nvSpPr>
        <p:spPr/>
        <p:txBody>
          <a:bodyPr/>
          <a:lstStyle/>
          <a:p>
            <a:fld id="{AC08010D-06B2-46C8-8CFF-52E7D3ED470D}" type="datetime1">
              <a:rPr lang="hu-HU" smtClean="0"/>
              <a:t>2023. 07. 15.</a:t>
            </a:fld>
            <a:endParaRPr lang="hu-HU" dirty="0"/>
          </a:p>
        </p:txBody>
      </p:sp>
      <p:sp>
        <p:nvSpPr>
          <p:cNvPr id="5" name="Élőláb helye 4"/>
          <p:cNvSpPr>
            <a:spLocks noGrp="1"/>
          </p:cNvSpPr>
          <p:nvPr>
            <p:ph type="ftr" sz="quarter" idx="11"/>
          </p:nvPr>
        </p:nvSpPr>
        <p:spPr/>
        <p:txBody>
          <a:bodyPr/>
          <a:lstStyle/>
          <a:p>
            <a:endParaRPr lang="hu-HU" dirty="0"/>
          </a:p>
        </p:txBody>
      </p:sp>
      <p:sp>
        <p:nvSpPr>
          <p:cNvPr id="6" name="Dia számának helye 5"/>
          <p:cNvSpPr>
            <a:spLocks noGrp="1"/>
          </p:cNvSpPr>
          <p:nvPr>
            <p:ph type="sldNum" sz="quarter" idx="12"/>
          </p:nvPr>
        </p:nvSpPr>
        <p:spPr/>
        <p:txBody>
          <a:bodyPr/>
          <a:lstStyle/>
          <a:p>
            <a:fld id="{985EC476-6050-4086-AB8C-40A562DFD63D}" type="slidenum">
              <a:rPr lang="hu-HU" smtClean="0"/>
              <a:t>‹#›</a:t>
            </a:fld>
            <a:endParaRPr lang="hu-HU" dirty="0"/>
          </a:p>
        </p:txBody>
      </p:sp>
    </p:spTree>
    <p:extLst>
      <p:ext uri="{BB962C8B-B14F-4D97-AF65-F5344CB8AC3E}">
        <p14:creationId xmlns:p14="http://schemas.microsoft.com/office/powerpoint/2010/main" val="16542065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8724900" y="365125"/>
            <a:ext cx="2628900" cy="5811838"/>
          </a:xfrm>
        </p:spPr>
        <p:txBody>
          <a:bodyPr vert="eaVert"/>
          <a:lstStyle/>
          <a:p>
            <a:r>
              <a:rPr lang="hu-HU"/>
              <a:t>Mintacím szerkesztése</a:t>
            </a:r>
          </a:p>
        </p:txBody>
      </p:sp>
      <p:sp>
        <p:nvSpPr>
          <p:cNvPr id="3" name="Függőleges szöveg helye 2"/>
          <p:cNvSpPr>
            <a:spLocks noGrp="1"/>
          </p:cNvSpPr>
          <p:nvPr>
            <p:ph type="body" orient="vert" idx="1"/>
          </p:nvPr>
        </p:nvSpPr>
        <p:spPr>
          <a:xfrm>
            <a:off x="838200" y="365125"/>
            <a:ext cx="7734300" cy="5811838"/>
          </a:xfr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p:cNvSpPr>
            <a:spLocks noGrp="1"/>
          </p:cNvSpPr>
          <p:nvPr>
            <p:ph type="dt" sz="half" idx="10"/>
          </p:nvPr>
        </p:nvSpPr>
        <p:spPr/>
        <p:txBody>
          <a:bodyPr/>
          <a:lstStyle/>
          <a:p>
            <a:fld id="{8ADBE6EF-B578-4B89-BEC8-DCC4BB179EA8}" type="datetime1">
              <a:rPr lang="hu-HU" smtClean="0"/>
              <a:t>2023. 07. 15.</a:t>
            </a:fld>
            <a:endParaRPr lang="hu-HU" dirty="0"/>
          </a:p>
        </p:txBody>
      </p:sp>
      <p:sp>
        <p:nvSpPr>
          <p:cNvPr id="5" name="Élőláb helye 4"/>
          <p:cNvSpPr>
            <a:spLocks noGrp="1"/>
          </p:cNvSpPr>
          <p:nvPr>
            <p:ph type="ftr" sz="quarter" idx="11"/>
          </p:nvPr>
        </p:nvSpPr>
        <p:spPr/>
        <p:txBody>
          <a:bodyPr/>
          <a:lstStyle/>
          <a:p>
            <a:endParaRPr lang="hu-HU" dirty="0"/>
          </a:p>
        </p:txBody>
      </p:sp>
      <p:sp>
        <p:nvSpPr>
          <p:cNvPr id="6" name="Dia számának helye 5"/>
          <p:cNvSpPr>
            <a:spLocks noGrp="1"/>
          </p:cNvSpPr>
          <p:nvPr>
            <p:ph type="sldNum" sz="quarter" idx="12"/>
          </p:nvPr>
        </p:nvSpPr>
        <p:spPr/>
        <p:txBody>
          <a:bodyPr/>
          <a:lstStyle/>
          <a:p>
            <a:fld id="{985EC476-6050-4086-AB8C-40A562DFD63D}" type="slidenum">
              <a:rPr lang="hu-HU" smtClean="0"/>
              <a:t>‹#›</a:t>
            </a:fld>
            <a:endParaRPr lang="hu-HU" dirty="0"/>
          </a:p>
        </p:txBody>
      </p:sp>
    </p:spTree>
    <p:extLst>
      <p:ext uri="{BB962C8B-B14F-4D97-AF65-F5344CB8AC3E}">
        <p14:creationId xmlns:p14="http://schemas.microsoft.com/office/powerpoint/2010/main" val="479644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u-HU"/>
              <a:t>Mintacím szerkesztése</a:t>
            </a:r>
          </a:p>
        </p:txBody>
      </p:sp>
      <p:sp>
        <p:nvSpPr>
          <p:cNvPr id="3" name="Szöveg hely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BC8C9B-5D3F-4A6E-B616-A78A10C87749}" type="datetime1">
              <a:rPr lang="hu-HU" smtClean="0"/>
              <a:t>2023. 07. 15.</a:t>
            </a:fld>
            <a:endParaRPr lang="hu-HU" dirty="0"/>
          </a:p>
        </p:txBody>
      </p:sp>
      <p:sp>
        <p:nvSpPr>
          <p:cNvPr id="5" name="Élőláb hely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dirty="0"/>
          </a:p>
        </p:txBody>
      </p:sp>
      <p:sp>
        <p:nvSpPr>
          <p:cNvPr id="6" name="Dia számának hely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5EC476-6050-4086-AB8C-40A562DFD63D}" type="slidenum">
              <a:rPr lang="hu-HU" smtClean="0"/>
              <a:t>‹#›</a:t>
            </a:fld>
            <a:endParaRPr lang="hu-HU" dirty="0"/>
          </a:p>
        </p:txBody>
      </p:sp>
    </p:spTree>
    <p:extLst>
      <p:ext uri="{BB962C8B-B14F-4D97-AF65-F5344CB8AC3E}">
        <p14:creationId xmlns:p14="http://schemas.microsoft.com/office/powerpoint/2010/main" val="24533956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mvff.munka.hu/"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3"/>
          <p:cNvSpPr/>
          <p:nvPr/>
        </p:nvSpPr>
        <p:spPr>
          <a:xfrm>
            <a:off x="0" y="2130439"/>
            <a:ext cx="249480" cy="2878200"/>
          </a:xfrm>
          <a:prstGeom prst="rect">
            <a:avLst/>
          </a:prstGeom>
          <a:solidFill>
            <a:srgbClr val="1F466D"/>
          </a:solidFill>
          <a:ln>
            <a:noFill/>
          </a:ln>
        </p:spPr>
        <p:style>
          <a:lnRef idx="2">
            <a:schemeClr val="accent1">
              <a:shade val="50000"/>
            </a:schemeClr>
          </a:lnRef>
          <a:fillRef idx="1">
            <a:schemeClr val="accent1"/>
          </a:fillRef>
          <a:effectRef idx="0">
            <a:schemeClr val="accent1"/>
          </a:effectRef>
          <a:fontRef idx="minor"/>
        </p:style>
        <p:txBody>
          <a:bodyPr/>
          <a:lstStyle/>
          <a:p>
            <a:endParaRPr lang="hu-HU"/>
          </a:p>
        </p:txBody>
      </p:sp>
      <p:sp>
        <p:nvSpPr>
          <p:cNvPr id="5" name="Téglalap 4"/>
          <p:cNvSpPr/>
          <p:nvPr/>
        </p:nvSpPr>
        <p:spPr>
          <a:xfrm>
            <a:off x="1370442" y="1801177"/>
            <a:ext cx="8912664" cy="1077218"/>
          </a:xfrm>
          <a:prstGeom prst="rect">
            <a:avLst/>
          </a:prstGeom>
        </p:spPr>
        <p:txBody>
          <a:bodyPr wrap="square">
            <a:spAutoFit/>
          </a:bodyPr>
          <a:lstStyle/>
          <a:p>
            <a:pPr algn="ctr"/>
            <a:endParaRPr lang="hu-HU" sz="3200" b="1" spc="-1" dirty="0">
              <a:solidFill>
                <a:srgbClr val="1F466D"/>
              </a:solidFill>
              <a:latin typeface="Segoe UI"/>
              <a:ea typeface="+mj-ea"/>
              <a:cs typeface="Segoe UI" panose="020B0502040204020203" pitchFamily="34" charset="0"/>
            </a:endParaRPr>
          </a:p>
          <a:p>
            <a:pPr algn="ctr"/>
            <a:endParaRPr lang="hu-HU" sz="3200" b="1" spc="-1" dirty="0">
              <a:solidFill>
                <a:srgbClr val="1F466D"/>
              </a:solidFill>
              <a:latin typeface="Segoe UI"/>
              <a:ea typeface="+mj-ea"/>
              <a:cs typeface="Segoe UI" panose="020B0502040204020203" pitchFamily="34" charset="0"/>
            </a:endParaRPr>
          </a:p>
        </p:txBody>
      </p:sp>
      <p:sp>
        <p:nvSpPr>
          <p:cNvPr id="6" name="Téglalap 5"/>
          <p:cNvSpPr/>
          <p:nvPr/>
        </p:nvSpPr>
        <p:spPr>
          <a:xfrm>
            <a:off x="6680904" y="5597393"/>
            <a:ext cx="2527038" cy="461665"/>
          </a:xfrm>
          <a:prstGeom prst="rect">
            <a:avLst/>
          </a:prstGeom>
        </p:spPr>
        <p:txBody>
          <a:bodyPr wrap="none">
            <a:spAutoFit/>
          </a:bodyPr>
          <a:lstStyle/>
          <a:p>
            <a:r>
              <a:rPr lang="hu-HU" sz="2400" b="1" dirty="0">
                <a:solidFill>
                  <a:srgbClr val="1F466D"/>
                </a:solidFill>
                <a:latin typeface="Segoe UI" panose="020B0502040204020203" pitchFamily="34" charset="0"/>
                <a:cs typeface="Segoe UI" panose="020B0502040204020203" pitchFamily="34" charset="0"/>
              </a:rPr>
              <a:t>2023. március 2.</a:t>
            </a:r>
            <a:endParaRPr lang="hu-HU" sz="2400" dirty="0">
              <a:solidFill>
                <a:srgbClr val="1F466D"/>
              </a:solidFill>
              <a:latin typeface="Segoe UI" panose="020B0502040204020203" pitchFamily="34" charset="0"/>
              <a:cs typeface="Segoe UI" panose="020B0502040204020203" pitchFamily="34" charset="0"/>
            </a:endParaRPr>
          </a:p>
        </p:txBody>
      </p:sp>
      <p:pic>
        <p:nvPicPr>
          <p:cNvPr id="7" name="Kép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26774" y="119856"/>
            <a:ext cx="600075" cy="828675"/>
          </a:xfrm>
          <a:prstGeom prst="rect">
            <a:avLst/>
          </a:prstGeom>
          <a:noFill/>
          <a:extLst>
            <a:ext uri="{909E8E84-426E-40DD-AFC4-6F175D3DCCD1}">
              <a14:hiddenFill xmlns:a14="http://schemas.microsoft.com/office/drawing/2010/main">
                <a:solidFill>
                  <a:srgbClr val="FFFFFF"/>
                </a:solidFill>
              </a14:hiddenFill>
            </a:ext>
          </a:extLst>
        </p:spPr>
      </p:pic>
      <p:sp>
        <p:nvSpPr>
          <p:cNvPr id="8" name="Téglalap 7"/>
          <p:cNvSpPr/>
          <p:nvPr/>
        </p:nvSpPr>
        <p:spPr>
          <a:xfrm>
            <a:off x="3245915" y="930080"/>
            <a:ext cx="5893142" cy="369332"/>
          </a:xfrm>
          <a:prstGeom prst="rect">
            <a:avLst/>
          </a:prstGeom>
        </p:spPr>
        <p:txBody>
          <a:bodyPr wrap="square">
            <a:spAutoFit/>
          </a:bodyPr>
          <a:lstStyle/>
          <a:p>
            <a:pPr algn="ctr">
              <a:spcAft>
                <a:spcPts val="0"/>
              </a:spcAft>
              <a:tabLst>
                <a:tab pos="3709035" algn="l"/>
              </a:tabLst>
            </a:pPr>
            <a:r>
              <a:rPr lang="hu-HU" b="1" dirty="0">
                <a:solidFill>
                  <a:schemeClr val="bg1">
                    <a:lumMod val="75000"/>
                  </a:schemeClr>
                </a:solidFill>
                <a:latin typeface="Segoe UI" panose="020B0502040204020203" pitchFamily="34" charset="0"/>
                <a:ea typeface="+mj-ea"/>
                <a:cs typeface="Segoe UI" panose="020B0502040204020203" pitchFamily="34" charset="0"/>
              </a:rPr>
              <a:t>Gazdaságfejlesztési Minisztérium</a:t>
            </a:r>
          </a:p>
        </p:txBody>
      </p:sp>
      <p:sp>
        <p:nvSpPr>
          <p:cNvPr id="9" name="Téglalap 8"/>
          <p:cNvSpPr/>
          <p:nvPr/>
        </p:nvSpPr>
        <p:spPr>
          <a:xfrm>
            <a:off x="1067492" y="3030930"/>
            <a:ext cx="10249987" cy="584775"/>
          </a:xfrm>
          <a:prstGeom prst="rect">
            <a:avLst/>
          </a:prstGeom>
        </p:spPr>
        <p:txBody>
          <a:bodyPr wrap="square">
            <a:spAutoFit/>
          </a:bodyPr>
          <a:lstStyle/>
          <a:p>
            <a:pPr algn="ctr"/>
            <a:r>
              <a:rPr lang="hu-HU" sz="3200" b="1" spc="-1" dirty="0">
                <a:solidFill>
                  <a:srgbClr val="1F466D"/>
                </a:solidFill>
                <a:latin typeface="Segoe UI"/>
                <a:ea typeface="+mj-ea"/>
                <a:cs typeface="Segoe UI" panose="020B0502040204020203" pitchFamily="34" charset="0"/>
              </a:rPr>
              <a:t>A munkavédelemről szóló törvény főbb módosításai</a:t>
            </a:r>
          </a:p>
        </p:txBody>
      </p:sp>
      <p:sp>
        <p:nvSpPr>
          <p:cNvPr id="2" name="Szövegdoboz 1"/>
          <p:cNvSpPr txBox="1"/>
          <p:nvPr/>
        </p:nvSpPr>
        <p:spPr>
          <a:xfrm>
            <a:off x="0" y="4858729"/>
            <a:ext cx="5486400" cy="1200329"/>
          </a:xfrm>
          <a:prstGeom prst="rect">
            <a:avLst/>
          </a:prstGeom>
          <a:noFill/>
        </p:spPr>
        <p:txBody>
          <a:bodyPr wrap="square" rtlCol="0">
            <a:spAutoFit/>
          </a:bodyPr>
          <a:lstStyle/>
          <a:p>
            <a:pPr marR="89535" algn="ctr">
              <a:spcAft>
                <a:spcPts val="0"/>
              </a:spcAft>
            </a:pPr>
            <a:r>
              <a:rPr lang="hu-HU" sz="2400" b="1" dirty="0">
                <a:solidFill>
                  <a:srgbClr val="1F466D"/>
                </a:solidFill>
                <a:latin typeface="Segoe UI" panose="020B0502040204020203" pitchFamily="34" charset="0"/>
                <a:cs typeface="Segoe UI" panose="020B0502040204020203" pitchFamily="34" charset="0"/>
              </a:rPr>
              <a:t>Nesztinger Péter</a:t>
            </a:r>
          </a:p>
          <a:p>
            <a:pPr marR="89535" algn="ctr">
              <a:spcAft>
                <a:spcPts val="0"/>
              </a:spcAft>
            </a:pPr>
            <a:r>
              <a:rPr lang="hu-HU" sz="2400" dirty="0">
                <a:solidFill>
                  <a:srgbClr val="1F466D"/>
                </a:solidFill>
                <a:latin typeface="Segoe UI" panose="020B0502040204020203" pitchFamily="34" charset="0"/>
                <a:cs typeface="Segoe UI" panose="020B0502040204020203" pitchFamily="34" charset="0"/>
              </a:rPr>
              <a:t>főosztályvezető</a:t>
            </a:r>
          </a:p>
          <a:p>
            <a:pPr marR="89535" algn="ctr">
              <a:spcAft>
                <a:spcPts val="0"/>
              </a:spcAft>
            </a:pPr>
            <a:r>
              <a:rPr lang="hu-HU" sz="2400" dirty="0">
                <a:solidFill>
                  <a:srgbClr val="1F466D"/>
                </a:solidFill>
                <a:latin typeface="Segoe UI" panose="020B0502040204020203" pitchFamily="34" charset="0"/>
                <a:cs typeface="Segoe UI" panose="020B0502040204020203" pitchFamily="34" charset="0"/>
              </a:rPr>
              <a:t>Munkavédelmi Irányítási Főosztály</a:t>
            </a:r>
          </a:p>
        </p:txBody>
      </p:sp>
    </p:spTree>
    <p:extLst>
      <p:ext uri="{BB962C8B-B14F-4D97-AF65-F5344CB8AC3E}">
        <p14:creationId xmlns:p14="http://schemas.microsoft.com/office/powerpoint/2010/main" val="3809461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3"/>
          <p:cNvSpPr>
            <a:spLocks noGrp="1"/>
          </p:cNvSpPr>
          <p:nvPr>
            <p:ph type="sldNum" sz="quarter" idx="12"/>
          </p:nvPr>
        </p:nvSpPr>
        <p:spPr/>
        <p:txBody>
          <a:bodyPr/>
          <a:lstStyle/>
          <a:p>
            <a:fld id="{985EC476-6050-4086-AB8C-40A562DFD63D}" type="slidenum">
              <a:rPr lang="hu-HU" smtClean="0"/>
              <a:t>2</a:t>
            </a:fld>
            <a:endParaRPr lang="hu-HU" dirty="0"/>
          </a:p>
        </p:txBody>
      </p:sp>
      <p:sp>
        <p:nvSpPr>
          <p:cNvPr id="5" name="Cím 4"/>
          <p:cNvSpPr>
            <a:spLocks noGrp="1"/>
          </p:cNvSpPr>
          <p:nvPr>
            <p:ph type="title"/>
          </p:nvPr>
        </p:nvSpPr>
        <p:spPr>
          <a:xfrm>
            <a:off x="556053" y="185531"/>
            <a:ext cx="10985157" cy="6135758"/>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0000"/>
          </a:bodyPr>
          <a:lstStyle/>
          <a:p>
            <a:br>
              <a:rPr lang="hu-HU" sz="3200" dirty="0">
                <a:solidFill>
                  <a:schemeClr val="tx1"/>
                </a:solidFill>
              </a:rPr>
            </a:br>
            <a:br>
              <a:rPr lang="hu-HU" sz="3200" dirty="0">
                <a:solidFill>
                  <a:schemeClr val="tx1"/>
                </a:solidFill>
              </a:rPr>
            </a:br>
            <a:br>
              <a:rPr lang="hu-HU" sz="3200" dirty="0">
                <a:solidFill>
                  <a:schemeClr val="tx1"/>
                </a:solidFill>
              </a:rPr>
            </a:br>
            <a:br>
              <a:rPr lang="hu-HU" sz="3200" dirty="0">
                <a:solidFill>
                  <a:schemeClr val="tx1"/>
                </a:solidFill>
              </a:rPr>
            </a:br>
            <a:r>
              <a:rPr lang="hu-HU" sz="2900" b="1" dirty="0">
                <a:solidFill>
                  <a:schemeClr val="tx1"/>
                </a:solidFill>
                <a:latin typeface="Times New Roman" pitchFamily="18" charset="0"/>
                <a:cs typeface="Times New Roman" pitchFamily="18" charset="0"/>
              </a:rPr>
              <a:t>Az Mvt. módosítás főbb irányvonalai:</a:t>
            </a:r>
            <a:br>
              <a:rPr lang="hu-HU" sz="2900" dirty="0">
                <a:solidFill>
                  <a:schemeClr val="tx1"/>
                </a:solidFill>
                <a:latin typeface="Times New Roman" pitchFamily="18" charset="0"/>
                <a:cs typeface="Times New Roman" pitchFamily="18" charset="0"/>
              </a:rPr>
            </a:br>
            <a:br>
              <a:rPr lang="hu-HU" sz="2900" dirty="0">
                <a:solidFill>
                  <a:schemeClr val="tx1"/>
                </a:solidFill>
                <a:latin typeface="Times New Roman" pitchFamily="18" charset="0"/>
                <a:cs typeface="Times New Roman" pitchFamily="18" charset="0"/>
              </a:rPr>
            </a:br>
            <a:r>
              <a:rPr lang="hu-HU" sz="2900" dirty="0">
                <a:solidFill>
                  <a:schemeClr val="tx1"/>
                </a:solidFill>
                <a:latin typeface="Times New Roman" pitchFamily="18" charset="0"/>
                <a:cs typeface="Times New Roman" pitchFamily="18" charset="0"/>
              </a:rPr>
              <a:t>- a munkaegészségügyi szaktevékenységet érintő módosítások</a:t>
            </a:r>
            <a:br>
              <a:rPr lang="hu-HU" sz="2900" dirty="0">
                <a:solidFill>
                  <a:schemeClr val="tx1"/>
                </a:solidFill>
                <a:latin typeface="Times New Roman" pitchFamily="18" charset="0"/>
                <a:cs typeface="Times New Roman" pitchFamily="18" charset="0"/>
              </a:rPr>
            </a:br>
            <a:br>
              <a:rPr lang="hu-HU" sz="2900" dirty="0">
                <a:solidFill>
                  <a:schemeClr val="tx1"/>
                </a:solidFill>
                <a:latin typeface="Times New Roman" pitchFamily="18" charset="0"/>
                <a:cs typeface="Times New Roman" pitchFamily="18" charset="0"/>
              </a:rPr>
            </a:br>
            <a:r>
              <a:rPr lang="hu-HU" sz="2900" dirty="0">
                <a:solidFill>
                  <a:schemeClr val="tx1"/>
                </a:solidFill>
                <a:latin typeface="Times New Roman" pitchFamily="18" charset="0"/>
                <a:cs typeface="Times New Roman" pitchFamily="18" charset="0"/>
              </a:rPr>
              <a:t>- a munkabiztonsági szaktevékenységet érintő módosítások</a:t>
            </a:r>
            <a:br>
              <a:rPr lang="hu-HU" sz="2900" dirty="0">
                <a:solidFill>
                  <a:schemeClr val="tx1"/>
                </a:solidFill>
                <a:latin typeface="Times New Roman" pitchFamily="18" charset="0"/>
                <a:cs typeface="Times New Roman" pitchFamily="18" charset="0"/>
              </a:rPr>
            </a:br>
            <a:br>
              <a:rPr lang="hu-HU" sz="2900" dirty="0">
                <a:solidFill>
                  <a:schemeClr val="tx1"/>
                </a:solidFill>
                <a:latin typeface="Times New Roman" pitchFamily="18" charset="0"/>
                <a:cs typeface="Times New Roman" pitchFamily="18" charset="0"/>
              </a:rPr>
            </a:br>
            <a:r>
              <a:rPr lang="hu-HU" sz="2900" dirty="0">
                <a:solidFill>
                  <a:schemeClr val="tx1"/>
                </a:solidFill>
                <a:latin typeface="Times New Roman" pitchFamily="18" charset="0"/>
                <a:cs typeface="Times New Roman" pitchFamily="18" charset="0"/>
              </a:rPr>
              <a:t>- a GDPR rendelet miatti módosítások</a:t>
            </a:r>
            <a:br>
              <a:rPr lang="hu-HU" sz="2900" dirty="0">
                <a:solidFill>
                  <a:schemeClr val="tx1"/>
                </a:solidFill>
                <a:latin typeface="Times New Roman" pitchFamily="18" charset="0"/>
                <a:cs typeface="Times New Roman" pitchFamily="18" charset="0"/>
              </a:rPr>
            </a:br>
            <a:br>
              <a:rPr lang="hu-HU" sz="2900" dirty="0">
                <a:solidFill>
                  <a:schemeClr val="tx1"/>
                </a:solidFill>
                <a:latin typeface="Times New Roman" pitchFamily="18" charset="0"/>
                <a:cs typeface="Times New Roman" pitchFamily="18" charset="0"/>
              </a:rPr>
            </a:br>
            <a:r>
              <a:rPr lang="hu-HU" sz="2900" dirty="0">
                <a:solidFill>
                  <a:schemeClr val="tx1"/>
                </a:solidFill>
                <a:latin typeface="Times New Roman" pitchFamily="18" charset="0"/>
                <a:cs typeface="Times New Roman" pitchFamily="18" charset="0"/>
              </a:rPr>
              <a:t>- jogharmonizációs kötelezettség teljesítése</a:t>
            </a:r>
            <a:br>
              <a:rPr lang="hu-HU" sz="2900" dirty="0">
                <a:solidFill>
                  <a:schemeClr val="tx1"/>
                </a:solidFill>
                <a:latin typeface="Times New Roman" pitchFamily="18" charset="0"/>
                <a:cs typeface="Times New Roman" pitchFamily="18" charset="0"/>
              </a:rPr>
            </a:br>
            <a:br>
              <a:rPr lang="hu-HU" sz="2900" dirty="0">
                <a:solidFill>
                  <a:schemeClr val="tx1"/>
                </a:solidFill>
                <a:latin typeface="Times New Roman" pitchFamily="18" charset="0"/>
                <a:cs typeface="Times New Roman" pitchFamily="18" charset="0"/>
              </a:rPr>
            </a:br>
            <a:r>
              <a:rPr lang="hu-HU" sz="2900" dirty="0">
                <a:solidFill>
                  <a:schemeClr val="tx1"/>
                </a:solidFill>
                <a:latin typeface="Times New Roman" pitchFamily="18" charset="0"/>
                <a:cs typeface="Times New Roman" pitchFamily="18" charset="0"/>
              </a:rPr>
              <a:t>- a munkavédelmi képviselők képzésére vonatkozó szabályok</a:t>
            </a:r>
            <a:br>
              <a:rPr lang="hu-HU" sz="2900" dirty="0">
                <a:solidFill>
                  <a:schemeClr val="tx1"/>
                </a:solidFill>
                <a:latin typeface="Times New Roman" pitchFamily="18" charset="0"/>
                <a:cs typeface="Times New Roman" pitchFamily="18" charset="0"/>
              </a:rPr>
            </a:br>
            <a:br>
              <a:rPr lang="hu-HU" sz="2900" dirty="0">
                <a:solidFill>
                  <a:schemeClr val="tx1"/>
                </a:solidFill>
                <a:latin typeface="Times New Roman" pitchFamily="18" charset="0"/>
                <a:cs typeface="Times New Roman" pitchFamily="18" charset="0"/>
              </a:rPr>
            </a:br>
            <a:r>
              <a:rPr lang="hu-HU" sz="2900" dirty="0">
                <a:solidFill>
                  <a:schemeClr val="tx1"/>
                </a:solidFill>
                <a:latin typeface="Times New Roman" pitchFamily="18" charset="0"/>
                <a:cs typeface="Times New Roman" pitchFamily="18" charset="0"/>
              </a:rPr>
              <a:t>- a hatósági eljárást érintő módosítások</a:t>
            </a:r>
            <a:br>
              <a:rPr lang="hu-HU" sz="2900" dirty="0">
                <a:solidFill>
                  <a:schemeClr val="tx1"/>
                </a:solidFill>
                <a:latin typeface="Times New Roman" pitchFamily="18" charset="0"/>
                <a:cs typeface="Times New Roman" pitchFamily="18" charset="0"/>
              </a:rPr>
            </a:br>
            <a:br>
              <a:rPr lang="hu-HU" sz="2900" dirty="0">
                <a:solidFill>
                  <a:schemeClr val="tx1"/>
                </a:solidFill>
                <a:latin typeface="Times New Roman" pitchFamily="18" charset="0"/>
                <a:cs typeface="Times New Roman" pitchFamily="18" charset="0"/>
              </a:rPr>
            </a:br>
            <a:r>
              <a:rPr lang="hu-HU" sz="2900" dirty="0">
                <a:solidFill>
                  <a:schemeClr val="tx1"/>
                </a:solidFill>
                <a:latin typeface="Times New Roman" pitchFamily="18" charset="0"/>
                <a:cs typeface="Times New Roman" pitchFamily="18" charset="0"/>
              </a:rPr>
              <a:t>- egyéb technikai, pontosító, a jogalkalmazást segítő módosítások</a:t>
            </a:r>
            <a:br>
              <a:rPr lang="hu-HU" sz="3200" dirty="0"/>
            </a:br>
            <a:br>
              <a:rPr lang="hu-HU" sz="3200" dirty="0">
                <a:solidFill>
                  <a:schemeClr val="tx1"/>
                </a:solidFill>
              </a:rPr>
            </a:br>
            <a:br>
              <a:rPr lang="hu-HU" sz="2700" dirty="0">
                <a:latin typeface="Times New Roman" panose="02020603050405020304" pitchFamily="18" charset="0"/>
                <a:cs typeface="Times New Roman" panose="02020603050405020304" pitchFamily="18" charset="0"/>
              </a:rPr>
            </a:br>
            <a:br>
              <a:rPr lang="hu-HU" sz="3200" dirty="0">
                <a:latin typeface="Times New Roman" panose="02020603050405020304" pitchFamily="18" charset="0"/>
                <a:cs typeface="Times New Roman" panose="02020603050405020304" pitchFamily="18" charset="0"/>
              </a:rPr>
            </a:br>
            <a:endParaRPr lang="hu-HU" sz="3200" dirty="0">
              <a:solidFill>
                <a:schemeClr val="tx1"/>
              </a:solidFill>
            </a:endParaRPr>
          </a:p>
        </p:txBody>
      </p:sp>
    </p:spTree>
    <p:extLst>
      <p:ext uri="{BB962C8B-B14F-4D97-AF65-F5344CB8AC3E}">
        <p14:creationId xmlns:p14="http://schemas.microsoft.com/office/powerpoint/2010/main" val="11397134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35306" y="0"/>
            <a:ext cx="10895303" cy="777851"/>
          </a:xfrm>
        </p:spPr>
        <p:txBody>
          <a:bodyPr>
            <a:normAutofit/>
          </a:bodyPr>
          <a:lstStyle/>
          <a:p>
            <a:r>
              <a:rPr lang="hu-HU" sz="2600" b="1" dirty="0">
                <a:solidFill>
                  <a:schemeClr val="accent1">
                    <a:lumMod val="50000"/>
                  </a:schemeClr>
                </a:solidFill>
                <a:latin typeface="Segoe UI" panose="020B0502040204020203" pitchFamily="34" charset="0"/>
                <a:cs typeface="Segoe UI" panose="020B0502040204020203" pitchFamily="34" charset="0"/>
              </a:rPr>
              <a:t>A munkaegészségügyi szaktevékenység ellátását érintő módosítások</a:t>
            </a:r>
          </a:p>
        </p:txBody>
      </p:sp>
      <p:sp>
        <p:nvSpPr>
          <p:cNvPr id="7" name="Lekerekített téglalap 6"/>
          <p:cNvSpPr/>
          <p:nvPr/>
        </p:nvSpPr>
        <p:spPr>
          <a:xfrm flipH="1">
            <a:off x="435306" y="641406"/>
            <a:ext cx="10872114" cy="2054087"/>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15000"/>
              </a:lnSpc>
              <a:spcAft>
                <a:spcPts val="700"/>
              </a:spcAft>
            </a:pPr>
            <a:endParaRPr lang="hu-HU" kern="100" dirty="0">
              <a:solidFill>
                <a:schemeClr val="tx1"/>
              </a:solidFill>
              <a:latin typeface="Times New Roman" panose="02020603050405020304" pitchFamily="18" charset="0"/>
              <a:ea typeface="Noto Sans CJK SC"/>
              <a:cs typeface="Times New Roman" panose="02020603050405020304" pitchFamily="18" charset="0"/>
            </a:endParaRPr>
          </a:p>
          <a:p>
            <a:pPr algn="just">
              <a:lnSpc>
                <a:spcPct val="115000"/>
              </a:lnSpc>
              <a:spcAft>
                <a:spcPts val="700"/>
              </a:spcAft>
            </a:pPr>
            <a:r>
              <a:rPr lang="hu-HU" b="1" kern="100" dirty="0">
                <a:solidFill>
                  <a:schemeClr val="tx1"/>
                </a:solidFill>
                <a:latin typeface="Times New Roman" panose="02020603050405020304" pitchFamily="18" charset="0"/>
                <a:ea typeface="Noto Sans CJK SC"/>
                <a:cs typeface="Times New Roman" panose="02020603050405020304" pitchFamily="18" charset="0"/>
              </a:rPr>
              <a:t>Hatályos Mvt. 8. § </a:t>
            </a:r>
            <a:r>
              <a:rPr lang="hu-HU" kern="100" dirty="0">
                <a:solidFill>
                  <a:schemeClr val="tx1"/>
                </a:solidFill>
                <a:latin typeface="Times New Roman" panose="02020603050405020304" pitchFamily="18" charset="0"/>
                <a:ea typeface="Noto Sans CJK SC"/>
                <a:cs typeface="Times New Roman" panose="02020603050405020304" pitchFamily="18" charset="0"/>
              </a:rPr>
              <a:t>Jogszabály egyes feladatokat munkabiztonsági szaktevékenységnek, illetve munkaegészségügyi szaktevékenységnek minősíthet. </a:t>
            </a: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 munkáltató a munkabiztonsági szaktevékenységnek minősített feladatokat csak külön jogszabályban meghatározott munkavédelmi </a:t>
            </a:r>
            <a:r>
              <a:rPr lang="hu-HU" b="1" kern="100" dirty="0">
                <a:solidFill>
                  <a:schemeClr val="tx1"/>
                </a:solidFill>
                <a:latin typeface="Times New Roman" panose="02020603050405020304" pitchFamily="18" charset="0"/>
                <a:ea typeface="Noto Sans CJK SC"/>
                <a:cs typeface="Times New Roman" panose="02020603050405020304" pitchFamily="18" charset="0"/>
              </a:rPr>
              <a:t>szakmai képesítéssel rendelkező </a:t>
            </a: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 bányászat területén bányászati -, a munkaegészségügyi szaktevékenységnek minősített feladatokat pedig munkaegészségügyi [foglalkozás-orvostan (üzemorvostan), munkahigiéne, közegészségtan-járványtan, megelőző orvostan és népegészségtan] szakképesítéssel rendelkező személlyel végeztetheti</a:t>
            </a:r>
            <a:r>
              <a:rPr lang="hu-HU" sz="1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hu-HU" sz="1600" dirty="0">
              <a:solidFill>
                <a:schemeClr val="tx1"/>
              </a:solidFill>
              <a:latin typeface="Times New Roman" panose="02020603050405020304" pitchFamily="18" charset="0"/>
              <a:cs typeface="Times New Roman" panose="02020603050405020304" pitchFamily="18" charset="0"/>
            </a:endParaRPr>
          </a:p>
          <a:p>
            <a:pPr algn="just"/>
            <a:endParaRPr lang="hu-HU" sz="1600" dirty="0">
              <a:solidFill>
                <a:schemeClr val="tx1"/>
              </a:solidFill>
            </a:endParaRPr>
          </a:p>
        </p:txBody>
      </p:sp>
      <p:sp>
        <p:nvSpPr>
          <p:cNvPr id="8" name="Lekerekített téglalap 7"/>
          <p:cNvSpPr/>
          <p:nvPr/>
        </p:nvSpPr>
        <p:spPr>
          <a:xfrm flipH="1">
            <a:off x="435305" y="2830287"/>
            <a:ext cx="11009241" cy="3918856"/>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Aft>
                <a:spcPts val="700"/>
              </a:spcAft>
            </a:pPr>
            <a:r>
              <a:rPr lang="hu-HU" b="1" kern="100" dirty="0">
                <a:solidFill>
                  <a:schemeClr val="tx1"/>
                </a:solidFill>
                <a:latin typeface="Times New Roman" panose="02020603050405020304" pitchFamily="18" charset="0"/>
                <a:ea typeface="Noto Sans CJK SC"/>
                <a:cs typeface="Times New Roman" panose="02020603050405020304" pitchFamily="18" charset="0"/>
              </a:rPr>
              <a:t>2024. Január 1-től:</a:t>
            </a:r>
          </a:p>
          <a:p>
            <a:pPr algn="just">
              <a:spcAft>
                <a:spcPts val="700"/>
              </a:spcAft>
            </a:pPr>
            <a:r>
              <a:rPr lang="hu-HU" kern="100" dirty="0">
                <a:solidFill>
                  <a:schemeClr val="tx1"/>
                </a:solidFill>
                <a:latin typeface="Times New Roman" panose="02020603050405020304" pitchFamily="18" charset="0"/>
                <a:ea typeface="Noto Sans CJK SC"/>
                <a:cs typeface="Times New Roman" panose="02020603050405020304" pitchFamily="18" charset="0"/>
              </a:rPr>
              <a:t>(1) Jogszabály egyes feladatokat munkabiztonsági szaktevékenységnek, illetve munkaegészségügyi szaktevékenységnek minősíthet.</a:t>
            </a:r>
          </a:p>
          <a:p>
            <a:pPr algn="just">
              <a:spcAft>
                <a:spcPts val="700"/>
              </a:spcAft>
            </a:pPr>
            <a:r>
              <a:rPr lang="hu-HU" kern="100" dirty="0">
                <a:solidFill>
                  <a:schemeClr val="tx1"/>
                </a:solidFill>
                <a:latin typeface="Times New Roman" panose="02020603050405020304" pitchFamily="18" charset="0"/>
                <a:ea typeface="Noto Sans CJK SC"/>
                <a:cs typeface="Times New Roman" panose="02020603050405020304" pitchFamily="18" charset="0"/>
              </a:rPr>
              <a:t>(2) A munkáltató a munkabiztonsági szaktevékenységnek minősített feladatokat csak jogszabályban meghatározott munkavédelmi – a bányászat területén bányászati –, szakmai képesítéssel rendelkező személlyel végeztetheti vagy végezheti. </a:t>
            </a:r>
          </a:p>
          <a:p>
            <a:pPr algn="just"/>
            <a:r>
              <a:rPr lang="hu-HU" kern="100" dirty="0">
                <a:solidFill>
                  <a:schemeClr val="tx1"/>
                </a:solidFill>
                <a:latin typeface="Times New Roman" panose="02020603050405020304" pitchFamily="18" charset="0"/>
                <a:ea typeface="Noto Sans CJK SC"/>
                <a:cs typeface="Times New Roman" panose="02020603050405020304" pitchFamily="18" charset="0"/>
              </a:rPr>
              <a:t>(3)  A munkáltató a munkaegészségügyi szaktevékenységnek minősített feladatokat munkaegészségügyi – ezen belül foglalkozás-orvostan, üzemorvostan, munkahigiéne, közegészségtan-járványtan, megelőző orvostan és népegészségtan – szakképesítéssel rendelkező személlyel végeztetheti. </a:t>
            </a:r>
            <a:r>
              <a:rPr lang="hu-HU" b="1" kern="100" dirty="0">
                <a:solidFill>
                  <a:schemeClr val="tx1"/>
                </a:solidFill>
                <a:latin typeface="Times New Roman" panose="02020603050405020304" pitchFamily="18" charset="0"/>
                <a:ea typeface="Noto Sans CJK SC"/>
                <a:cs typeface="Times New Roman" panose="02020603050405020304" pitchFamily="18" charset="0"/>
              </a:rPr>
              <a:t>Jogszabályban meghatározott esetekben közegészségügyi-járványügyi ellenőri vagy felügyelői, vagy népegészségügyi ellenőri vagy felügyelői szakképzettséggel rendelkező személy is elláthat munkaegészségügyi szaktevékenységnek minősített feladatokat</a:t>
            </a:r>
            <a:r>
              <a:rPr lang="hu-HU" kern="100" dirty="0">
                <a:solidFill>
                  <a:schemeClr val="tx1"/>
                </a:solidFill>
                <a:latin typeface="Times New Roman" panose="02020603050405020304" pitchFamily="18" charset="0"/>
                <a:ea typeface="Noto Sans CJK SC"/>
                <a:cs typeface="Times New Roman" panose="02020603050405020304" pitchFamily="18" charset="0"/>
              </a:rPr>
              <a:t>.</a:t>
            </a:r>
          </a:p>
        </p:txBody>
      </p:sp>
    </p:spTree>
    <p:extLst>
      <p:ext uri="{BB962C8B-B14F-4D97-AF65-F5344CB8AC3E}">
        <p14:creationId xmlns:p14="http://schemas.microsoft.com/office/powerpoint/2010/main" val="3557508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3"/>
          <p:cNvSpPr>
            <a:spLocks noGrp="1"/>
          </p:cNvSpPr>
          <p:nvPr>
            <p:ph type="sldNum" sz="quarter" idx="12"/>
          </p:nvPr>
        </p:nvSpPr>
        <p:spPr/>
        <p:txBody>
          <a:bodyPr/>
          <a:lstStyle/>
          <a:p>
            <a:fld id="{985EC476-6050-4086-AB8C-40A562DFD63D}" type="slidenum">
              <a:rPr lang="hu-HU" smtClean="0"/>
              <a:t>4</a:t>
            </a:fld>
            <a:endParaRPr lang="hu-HU" dirty="0"/>
          </a:p>
        </p:txBody>
      </p:sp>
      <p:sp>
        <p:nvSpPr>
          <p:cNvPr id="5" name="Cím 4"/>
          <p:cNvSpPr>
            <a:spLocks noGrp="1"/>
          </p:cNvSpPr>
          <p:nvPr>
            <p:ph type="title"/>
          </p:nvPr>
        </p:nvSpPr>
        <p:spPr>
          <a:xfrm>
            <a:off x="225287" y="185530"/>
            <a:ext cx="11674270" cy="5968135"/>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0000"/>
          </a:bodyPr>
          <a:lstStyle/>
          <a:p>
            <a:br>
              <a:rPr lang="hu-HU" sz="3200" dirty="0">
                <a:solidFill>
                  <a:schemeClr val="tx1"/>
                </a:solidFill>
              </a:rPr>
            </a:br>
            <a:br>
              <a:rPr lang="hu-HU" sz="3200" dirty="0">
                <a:solidFill>
                  <a:schemeClr val="tx1"/>
                </a:solidFill>
              </a:rPr>
            </a:br>
            <a:r>
              <a:rPr lang="hu-HU" sz="2400" dirty="0">
                <a:solidFill>
                  <a:schemeClr val="tx1"/>
                </a:solidFill>
                <a:latin typeface="Times New Roman" panose="02020603050405020304" pitchFamily="18" charset="0"/>
                <a:cs typeface="Times New Roman" panose="02020603050405020304" pitchFamily="18" charset="0"/>
              </a:rPr>
              <a:t>Az alábbi esetekben módosulnak a </a:t>
            </a:r>
            <a:r>
              <a:rPr lang="hu-HU" sz="2400" b="1" dirty="0">
                <a:solidFill>
                  <a:schemeClr val="tx1"/>
                </a:solidFill>
                <a:latin typeface="Times New Roman" panose="02020603050405020304" pitchFamily="18" charset="0"/>
                <a:cs typeface="Times New Roman" panose="02020603050405020304" pitchFamily="18" charset="0"/>
              </a:rPr>
              <a:t>munkaegészségügyi szaktevékenység </a:t>
            </a:r>
            <a:r>
              <a:rPr lang="hu-HU" sz="2400" dirty="0">
                <a:solidFill>
                  <a:schemeClr val="tx1"/>
                </a:solidFill>
                <a:latin typeface="Times New Roman" panose="02020603050405020304" pitchFamily="18" charset="0"/>
                <a:cs typeface="Times New Roman" panose="02020603050405020304" pitchFamily="18" charset="0"/>
              </a:rPr>
              <a:t>ellátására vonatkozó szabályok:</a:t>
            </a:r>
            <a:br>
              <a:rPr lang="hu-HU" sz="2400" dirty="0">
                <a:solidFill>
                  <a:schemeClr val="tx1"/>
                </a:solidFill>
                <a:latin typeface="Times New Roman" panose="02020603050405020304" pitchFamily="18" charset="0"/>
                <a:cs typeface="Times New Roman" panose="02020603050405020304" pitchFamily="18" charset="0"/>
              </a:rPr>
            </a:br>
            <a:br>
              <a:rPr lang="hu-HU" sz="2400" dirty="0">
                <a:solidFill>
                  <a:schemeClr val="tx1"/>
                </a:solidFill>
                <a:latin typeface="Times New Roman" panose="02020603050405020304" pitchFamily="18" charset="0"/>
                <a:cs typeface="Times New Roman" panose="02020603050405020304" pitchFamily="18" charset="0"/>
              </a:rPr>
            </a:br>
            <a:r>
              <a:rPr lang="hu-HU" sz="2400" dirty="0">
                <a:solidFill>
                  <a:schemeClr val="tx1"/>
                </a:solidFill>
                <a:latin typeface="Times New Roman" panose="02020603050405020304" pitchFamily="18" charset="0"/>
                <a:cs typeface="Times New Roman" panose="02020603050405020304" pitchFamily="18" charset="0"/>
              </a:rPr>
              <a:t>Mvt. 21. § (3a) munkavédelmi szempontú előzetes vizsgálat</a:t>
            </a:r>
            <a:br>
              <a:rPr lang="hu-HU" sz="2400" dirty="0">
                <a:solidFill>
                  <a:schemeClr val="tx1"/>
                </a:solidFill>
                <a:latin typeface="Times New Roman" panose="02020603050405020304" pitchFamily="18" charset="0"/>
                <a:cs typeface="Times New Roman" panose="02020603050405020304" pitchFamily="18" charset="0"/>
              </a:rPr>
            </a:br>
            <a:br>
              <a:rPr lang="hu-HU" sz="2400" dirty="0">
                <a:solidFill>
                  <a:schemeClr val="tx1"/>
                </a:solidFill>
                <a:latin typeface="Times New Roman" panose="02020603050405020304" pitchFamily="18" charset="0"/>
                <a:cs typeface="Times New Roman" panose="02020603050405020304" pitchFamily="18" charset="0"/>
              </a:rPr>
            </a:br>
            <a:r>
              <a:rPr lang="hu-HU" sz="2400" dirty="0">
                <a:solidFill>
                  <a:schemeClr val="tx1"/>
                </a:solidFill>
                <a:latin typeface="Times New Roman" panose="02020603050405020304" pitchFamily="18" charset="0"/>
                <a:cs typeface="Times New Roman" panose="02020603050405020304" pitchFamily="18" charset="0"/>
              </a:rPr>
              <a:t>Mvt. 23. § (2a) soron kívüli ellenőrzés</a:t>
            </a:r>
            <a:br>
              <a:rPr lang="hu-HU" sz="2400" dirty="0">
                <a:solidFill>
                  <a:schemeClr val="tx1"/>
                </a:solidFill>
                <a:latin typeface="Times New Roman" panose="02020603050405020304" pitchFamily="18" charset="0"/>
                <a:cs typeface="Times New Roman" panose="02020603050405020304" pitchFamily="18" charset="0"/>
              </a:rPr>
            </a:br>
            <a:br>
              <a:rPr lang="hu-HU" sz="2400" dirty="0">
                <a:solidFill>
                  <a:schemeClr val="tx1"/>
                </a:solidFill>
                <a:latin typeface="Times New Roman" panose="02020603050405020304" pitchFamily="18" charset="0"/>
                <a:cs typeface="Times New Roman" panose="02020603050405020304" pitchFamily="18" charset="0"/>
              </a:rPr>
            </a:br>
            <a:r>
              <a:rPr lang="hu-HU" sz="2400" dirty="0">
                <a:solidFill>
                  <a:schemeClr val="tx1"/>
                </a:solidFill>
                <a:latin typeface="Times New Roman" panose="02020603050405020304" pitchFamily="18" charset="0"/>
                <a:cs typeface="Times New Roman" panose="02020603050405020304" pitchFamily="18" charset="0"/>
              </a:rPr>
              <a:t>Mvt. 54. § (2a) kockázatértékelés III. vesz. osztály és 1-9 főt foglalkoztató munkáltató</a:t>
            </a:r>
            <a:br>
              <a:rPr lang="hu-HU" sz="2400" dirty="0">
                <a:solidFill>
                  <a:schemeClr val="tx1"/>
                </a:solidFill>
                <a:latin typeface="Times New Roman" panose="02020603050405020304" pitchFamily="18" charset="0"/>
                <a:cs typeface="Times New Roman" panose="02020603050405020304" pitchFamily="18" charset="0"/>
              </a:rPr>
            </a:br>
            <a:br>
              <a:rPr lang="hu-HU" sz="2400" dirty="0">
                <a:solidFill>
                  <a:schemeClr val="tx1"/>
                </a:solidFill>
                <a:latin typeface="Times New Roman" panose="02020603050405020304" pitchFamily="18" charset="0"/>
                <a:cs typeface="Times New Roman" panose="02020603050405020304" pitchFamily="18" charset="0"/>
              </a:rPr>
            </a:br>
            <a:r>
              <a:rPr lang="hu-HU" sz="2400" dirty="0">
                <a:solidFill>
                  <a:schemeClr val="tx1"/>
                </a:solidFill>
                <a:latin typeface="Times New Roman" panose="02020603050405020304" pitchFamily="18" charset="0"/>
                <a:cs typeface="Times New Roman" panose="02020603050405020304" pitchFamily="18" charset="0"/>
              </a:rPr>
              <a:t>Mvt. 54. § (6b) megelőzési stratégia III. vesz. osztály és 1-9 főt foglalkoztató munkáltató</a:t>
            </a:r>
            <a:br>
              <a:rPr lang="hu-HU" sz="2400" dirty="0">
                <a:solidFill>
                  <a:schemeClr val="tx1"/>
                </a:solidFill>
                <a:latin typeface="Times New Roman" panose="02020603050405020304" pitchFamily="18" charset="0"/>
                <a:cs typeface="Times New Roman" panose="02020603050405020304" pitchFamily="18" charset="0"/>
              </a:rPr>
            </a:br>
            <a:br>
              <a:rPr lang="hu-HU" sz="2400" dirty="0">
                <a:solidFill>
                  <a:schemeClr val="tx1"/>
                </a:solidFill>
                <a:latin typeface="Times New Roman" panose="02020603050405020304" pitchFamily="18" charset="0"/>
                <a:cs typeface="Times New Roman" panose="02020603050405020304" pitchFamily="18" charset="0"/>
              </a:rPr>
            </a:br>
            <a:r>
              <a:rPr lang="hu-HU" sz="2400" dirty="0">
                <a:solidFill>
                  <a:schemeClr val="tx1"/>
                </a:solidFill>
                <a:latin typeface="Times New Roman" panose="02020603050405020304" pitchFamily="18" charset="0"/>
                <a:cs typeface="Times New Roman" panose="02020603050405020304" pitchFamily="18" charset="0"/>
              </a:rPr>
              <a:t>Mvt. 55. § (4) oktatási tematika elkészítése</a:t>
            </a:r>
            <a:br>
              <a:rPr lang="hu-HU" sz="2400" dirty="0">
                <a:solidFill>
                  <a:schemeClr val="tx1"/>
                </a:solidFill>
                <a:latin typeface="Times New Roman" panose="02020603050405020304" pitchFamily="18" charset="0"/>
                <a:cs typeface="Times New Roman" panose="02020603050405020304" pitchFamily="18" charset="0"/>
              </a:rPr>
            </a:br>
            <a:br>
              <a:rPr lang="hu-HU" sz="2400" dirty="0">
                <a:solidFill>
                  <a:schemeClr val="tx1"/>
                </a:solidFill>
                <a:latin typeface="Times New Roman" panose="02020603050405020304" pitchFamily="18" charset="0"/>
                <a:cs typeface="Times New Roman" panose="02020603050405020304" pitchFamily="18" charset="0"/>
              </a:rPr>
            </a:br>
            <a:r>
              <a:rPr lang="hu-HU" sz="2400" dirty="0">
                <a:solidFill>
                  <a:schemeClr val="tx1"/>
                </a:solidFill>
                <a:latin typeface="Times New Roman" panose="02020603050405020304" pitchFamily="18" charset="0"/>
                <a:cs typeface="Times New Roman" panose="02020603050405020304" pitchFamily="18" charset="0"/>
              </a:rPr>
              <a:t>Mvt. 56. § egyéni védőeszköz juttatás belső rendjének kialakítása</a:t>
            </a:r>
            <a:br>
              <a:rPr lang="hu-HU" sz="2400" dirty="0">
                <a:solidFill>
                  <a:schemeClr val="tx1"/>
                </a:solidFill>
                <a:latin typeface="Times New Roman" panose="02020603050405020304" pitchFamily="18" charset="0"/>
                <a:cs typeface="Times New Roman" panose="02020603050405020304" pitchFamily="18" charset="0"/>
              </a:rPr>
            </a:br>
            <a:br>
              <a:rPr lang="hu-HU" sz="2400" dirty="0">
                <a:solidFill>
                  <a:schemeClr val="tx1"/>
                </a:solidFill>
                <a:latin typeface="Times New Roman" panose="02020603050405020304" pitchFamily="18" charset="0"/>
                <a:cs typeface="Times New Roman" panose="02020603050405020304" pitchFamily="18" charset="0"/>
              </a:rPr>
            </a:br>
            <a:r>
              <a:rPr lang="hu-HU" sz="2400" dirty="0">
                <a:solidFill>
                  <a:schemeClr val="tx1"/>
                </a:solidFill>
                <a:latin typeface="Times New Roman" panose="02020603050405020304" pitchFamily="18" charset="0"/>
                <a:cs typeface="Times New Roman" panose="02020603050405020304" pitchFamily="18" charset="0"/>
              </a:rPr>
              <a:t>Mvt. 58. § (2a) munkakörnyezet kialakítása</a:t>
            </a:r>
            <a:br>
              <a:rPr lang="hu-HU" sz="2700" dirty="0">
                <a:latin typeface="Times New Roman" panose="02020603050405020304" pitchFamily="18" charset="0"/>
                <a:cs typeface="Times New Roman" panose="02020603050405020304" pitchFamily="18" charset="0"/>
              </a:rPr>
            </a:br>
            <a:br>
              <a:rPr lang="hu-HU" sz="3200" dirty="0">
                <a:latin typeface="Times New Roman" panose="02020603050405020304" pitchFamily="18" charset="0"/>
                <a:cs typeface="Times New Roman" panose="02020603050405020304" pitchFamily="18" charset="0"/>
              </a:rPr>
            </a:br>
            <a:endParaRPr lang="hu-HU" sz="3200" dirty="0">
              <a:solidFill>
                <a:schemeClr val="tx1"/>
              </a:solidFill>
            </a:endParaRPr>
          </a:p>
        </p:txBody>
      </p:sp>
    </p:spTree>
    <p:extLst>
      <p:ext uri="{BB962C8B-B14F-4D97-AF65-F5344CB8AC3E}">
        <p14:creationId xmlns:p14="http://schemas.microsoft.com/office/powerpoint/2010/main" val="19958509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3"/>
          <p:cNvSpPr>
            <a:spLocks noGrp="1"/>
          </p:cNvSpPr>
          <p:nvPr>
            <p:ph type="sldNum" sz="quarter" idx="12"/>
          </p:nvPr>
        </p:nvSpPr>
        <p:spPr/>
        <p:txBody>
          <a:bodyPr/>
          <a:lstStyle/>
          <a:p>
            <a:fld id="{985EC476-6050-4086-AB8C-40A562DFD63D}" type="slidenum">
              <a:rPr lang="hu-HU" smtClean="0"/>
              <a:t>5</a:t>
            </a:fld>
            <a:endParaRPr lang="hu-HU" dirty="0"/>
          </a:p>
        </p:txBody>
      </p:sp>
      <p:sp>
        <p:nvSpPr>
          <p:cNvPr id="5" name="Cím 4"/>
          <p:cNvSpPr>
            <a:spLocks noGrp="1"/>
          </p:cNvSpPr>
          <p:nvPr>
            <p:ph type="title"/>
          </p:nvPr>
        </p:nvSpPr>
        <p:spPr>
          <a:xfrm>
            <a:off x="312373" y="667265"/>
            <a:ext cx="11674270" cy="6054811"/>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0000"/>
          </a:bodyPr>
          <a:lstStyle/>
          <a:p>
            <a:br>
              <a:rPr lang="hu-HU" sz="1600" dirty="0">
                <a:solidFill>
                  <a:schemeClr val="tx1"/>
                </a:solidFill>
                <a:latin typeface="Times New Roman" panose="02020603050405020304" pitchFamily="18" charset="0"/>
                <a:cs typeface="Times New Roman" panose="02020603050405020304" pitchFamily="18" charset="0"/>
              </a:rPr>
            </a:br>
            <a:br>
              <a:rPr lang="hu-HU" sz="1600" dirty="0">
                <a:solidFill>
                  <a:schemeClr val="tx1"/>
                </a:solidFill>
                <a:latin typeface="Times New Roman" panose="02020603050405020304" pitchFamily="18" charset="0"/>
                <a:cs typeface="Times New Roman" panose="02020603050405020304" pitchFamily="18" charset="0"/>
              </a:rPr>
            </a:br>
            <a:br>
              <a:rPr lang="hu-HU" sz="2000" dirty="0">
                <a:solidFill>
                  <a:schemeClr val="tx1"/>
                </a:solidFill>
                <a:latin typeface="Times New Roman" pitchFamily="18" charset="0"/>
                <a:cs typeface="Times New Roman" panose="02020603050405020304" pitchFamily="18" charset="0"/>
              </a:rPr>
            </a:br>
            <a:br>
              <a:rPr lang="hu-HU" sz="2000" dirty="0">
                <a:solidFill>
                  <a:schemeClr val="tx1"/>
                </a:solidFill>
                <a:latin typeface="Times New Roman" pitchFamily="18" charset="0"/>
                <a:cs typeface="Times New Roman" panose="02020603050405020304" pitchFamily="18" charset="0"/>
              </a:rPr>
            </a:br>
            <a:br>
              <a:rPr lang="hu-HU" sz="2000" dirty="0">
                <a:solidFill>
                  <a:schemeClr val="tx1"/>
                </a:solidFill>
                <a:latin typeface="Times New Roman" pitchFamily="18" charset="0"/>
                <a:cs typeface="Times New Roman" panose="02020603050405020304" pitchFamily="18" charset="0"/>
              </a:rPr>
            </a:br>
            <a:r>
              <a:rPr lang="hu-HU" sz="2000" dirty="0">
                <a:solidFill>
                  <a:schemeClr val="tx1"/>
                </a:solidFill>
                <a:latin typeface="Times New Roman" pitchFamily="18" charset="0"/>
                <a:cs typeface="Times New Roman" panose="02020603050405020304" pitchFamily="18" charset="0"/>
              </a:rPr>
              <a:t>A teljesség igénye nélkül, a </a:t>
            </a:r>
            <a:r>
              <a:rPr lang="hu-HU" sz="2000" b="1" dirty="0">
                <a:solidFill>
                  <a:schemeClr val="tx1"/>
                </a:solidFill>
                <a:latin typeface="Times New Roman" panose="02020603050405020304" pitchFamily="18" charset="0"/>
                <a:cs typeface="Times New Roman" panose="02020603050405020304" pitchFamily="18" charset="0"/>
              </a:rPr>
              <a:t>népegészségügyi szakképzettségű személyre az alábbiak a jellemzők</a:t>
            </a:r>
            <a:r>
              <a:rPr lang="hu-HU" sz="2000" dirty="0">
                <a:solidFill>
                  <a:schemeClr val="tx1"/>
                </a:solidFill>
                <a:latin typeface="Times New Roman" panose="02020603050405020304" pitchFamily="18" charset="0"/>
                <a:cs typeface="Times New Roman" panose="02020603050405020304" pitchFamily="18" charset="0"/>
              </a:rPr>
              <a:t>:</a:t>
            </a:r>
            <a:br>
              <a:rPr lang="hu-HU" sz="2000" dirty="0">
                <a:solidFill>
                  <a:schemeClr val="tx1"/>
                </a:solidFill>
                <a:latin typeface="Times New Roman" panose="02020603050405020304" pitchFamily="18" charset="0"/>
                <a:cs typeface="Times New Roman" panose="02020603050405020304" pitchFamily="18" charset="0"/>
              </a:rPr>
            </a:br>
            <a:br>
              <a:rPr lang="hu-HU" sz="2000" dirty="0">
                <a:solidFill>
                  <a:schemeClr val="tx1"/>
                </a:solidFill>
                <a:latin typeface="Times New Roman" panose="02020603050405020304" pitchFamily="18" charset="0"/>
                <a:cs typeface="Times New Roman" panose="02020603050405020304" pitchFamily="18" charset="0"/>
              </a:rPr>
            </a:br>
            <a:r>
              <a:rPr lang="hu-HU" sz="2000" dirty="0">
                <a:solidFill>
                  <a:schemeClr val="tx1"/>
                </a:solidFill>
                <a:latin typeface="Times New Roman" panose="02020603050405020304" pitchFamily="18" charset="0"/>
                <a:cs typeface="Times New Roman" panose="02020603050405020304" pitchFamily="18" charset="0"/>
              </a:rPr>
              <a:t>Ismeri a közegészségtan-járványtan tárgyát, feladatait, felosztását, módszereit, a munka-egészségtan alapfogalmait, a megelőzés lehetőségeit, a környezet hatását az emberre.</a:t>
            </a:r>
            <a:br>
              <a:rPr lang="hu-HU" sz="2000" dirty="0">
                <a:solidFill>
                  <a:schemeClr val="tx1"/>
                </a:solidFill>
                <a:latin typeface="Times New Roman" panose="02020603050405020304" pitchFamily="18" charset="0"/>
                <a:cs typeface="Times New Roman" panose="02020603050405020304" pitchFamily="18" charset="0"/>
              </a:rPr>
            </a:br>
            <a:br>
              <a:rPr lang="hu-HU" sz="2000" dirty="0">
                <a:solidFill>
                  <a:schemeClr val="tx1"/>
                </a:solidFill>
                <a:latin typeface="Times New Roman" panose="02020603050405020304" pitchFamily="18" charset="0"/>
                <a:cs typeface="Times New Roman" panose="02020603050405020304" pitchFamily="18" charset="0"/>
              </a:rPr>
            </a:br>
            <a:r>
              <a:rPr lang="hu-HU" sz="2000" dirty="0">
                <a:solidFill>
                  <a:schemeClr val="tx1"/>
                </a:solidFill>
                <a:latin typeface="Times New Roman" panose="02020603050405020304" pitchFamily="18" charset="0"/>
                <a:cs typeface="Times New Roman" panose="02020603050405020304" pitchFamily="18" charset="0"/>
              </a:rPr>
              <a:t>Részletesen ismeri a mikrobiológia tárgyát, feladatait, felosztását, a mikrobák felosztását, és mindazon jellemzőit, amelyek lényegesek a fertőzések kialakulásában.</a:t>
            </a:r>
            <a:br>
              <a:rPr lang="hu-HU" sz="2000" dirty="0">
                <a:solidFill>
                  <a:schemeClr val="tx1"/>
                </a:solidFill>
                <a:latin typeface="Times New Roman" panose="02020603050405020304" pitchFamily="18" charset="0"/>
                <a:cs typeface="Times New Roman" panose="02020603050405020304" pitchFamily="18" charset="0"/>
              </a:rPr>
            </a:br>
            <a:br>
              <a:rPr lang="hu-HU" sz="2000" dirty="0">
                <a:solidFill>
                  <a:schemeClr val="tx1"/>
                </a:solidFill>
                <a:latin typeface="Times New Roman" panose="02020603050405020304" pitchFamily="18" charset="0"/>
                <a:cs typeface="Times New Roman" panose="02020603050405020304" pitchFamily="18" charset="0"/>
              </a:rPr>
            </a:br>
            <a:r>
              <a:rPr lang="hu-HU" sz="2000" dirty="0">
                <a:solidFill>
                  <a:schemeClr val="tx1"/>
                </a:solidFill>
                <a:latin typeface="Times New Roman" panose="02020603050405020304" pitchFamily="18" charset="0"/>
                <a:cs typeface="Times New Roman" panose="02020603050405020304" pitchFamily="18" charset="0"/>
              </a:rPr>
              <a:t>Széles körűen ismeri a mikroorganizmusok, mint kórokok kimutatásának és elpusztításának lehetőségeit, a mintavétel szabályait, a mintavétel módját.</a:t>
            </a:r>
            <a:br>
              <a:rPr lang="hu-HU" sz="2000" dirty="0">
                <a:solidFill>
                  <a:schemeClr val="tx1"/>
                </a:solidFill>
                <a:latin typeface="Times New Roman" panose="02020603050405020304" pitchFamily="18" charset="0"/>
                <a:cs typeface="Times New Roman" panose="02020603050405020304" pitchFamily="18" charset="0"/>
              </a:rPr>
            </a:br>
            <a:br>
              <a:rPr lang="hu-HU" sz="2000" dirty="0">
                <a:solidFill>
                  <a:schemeClr val="tx1"/>
                </a:solidFill>
                <a:latin typeface="Times New Roman" panose="02020603050405020304" pitchFamily="18" charset="0"/>
                <a:cs typeface="Times New Roman" panose="02020603050405020304" pitchFamily="18" charset="0"/>
              </a:rPr>
            </a:br>
            <a:r>
              <a:rPr lang="hu-HU" sz="2000" dirty="0">
                <a:solidFill>
                  <a:schemeClr val="tx1"/>
                </a:solidFill>
                <a:latin typeface="Times New Roman" panose="02020603050405020304" pitchFamily="18" charset="0"/>
                <a:cs typeface="Times New Roman" panose="02020603050405020304" pitchFamily="18" charset="0"/>
              </a:rPr>
              <a:t>Ismeri a munkavégzésre vonatkozó munkabiztonsági és munkaegészségügyi követelményeket, tűzvédelmi előírásokat, a mindenkori hatályos jogszabályi előírásokat, és az uniós szabályokat.</a:t>
            </a:r>
            <a:br>
              <a:rPr lang="hu-HU" sz="2000" dirty="0">
                <a:solidFill>
                  <a:schemeClr val="tx1"/>
                </a:solidFill>
                <a:latin typeface="Times New Roman" panose="02020603050405020304" pitchFamily="18" charset="0"/>
                <a:cs typeface="Times New Roman" panose="02020603050405020304" pitchFamily="18" charset="0"/>
              </a:rPr>
            </a:br>
            <a:br>
              <a:rPr lang="hu-HU" sz="2000" dirty="0">
                <a:solidFill>
                  <a:schemeClr val="tx1"/>
                </a:solidFill>
                <a:latin typeface="Times New Roman" panose="02020603050405020304" pitchFamily="18" charset="0"/>
                <a:cs typeface="Times New Roman" panose="02020603050405020304" pitchFamily="18" charset="0"/>
              </a:rPr>
            </a:br>
            <a:r>
              <a:rPr lang="hu-HU" sz="2000" dirty="0">
                <a:solidFill>
                  <a:schemeClr val="tx1"/>
                </a:solidFill>
                <a:latin typeface="Times New Roman" panose="02020603050405020304" pitchFamily="18" charset="0"/>
                <a:cs typeface="Times New Roman" panose="02020603050405020304" pitchFamily="18" charset="0"/>
              </a:rPr>
              <a:t>Ismeri a munkavállaló egészségét és biztonságát veszélyeztető kockázatokat és a munkaeszközök biztonságos használatát.</a:t>
            </a:r>
            <a:br>
              <a:rPr lang="hu-HU" sz="2000" dirty="0">
                <a:solidFill>
                  <a:schemeClr val="tx1"/>
                </a:solidFill>
                <a:latin typeface="Times New Roman" panose="02020603050405020304" pitchFamily="18" charset="0"/>
                <a:cs typeface="Times New Roman" panose="02020603050405020304" pitchFamily="18" charset="0"/>
              </a:rPr>
            </a:br>
            <a:br>
              <a:rPr lang="hu-HU" sz="2000" dirty="0">
                <a:solidFill>
                  <a:schemeClr val="tx1"/>
                </a:solidFill>
                <a:latin typeface="Times New Roman" panose="02020603050405020304" pitchFamily="18" charset="0"/>
                <a:cs typeface="Times New Roman" panose="02020603050405020304" pitchFamily="18" charset="0"/>
              </a:rPr>
            </a:br>
            <a:r>
              <a:rPr lang="hu-HU" sz="2000" dirty="0">
                <a:solidFill>
                  <a:schemeClr val="tx1"/>
                </a:solidFill>
                <a:latin typeface="Times New Roman" panose="02020603050405020304" pitchFamily="18" charset="0"/>
                <a:cs typeface="Times New Roman" panose="02020603050405020304" pitchFamily="18" charset="0"/>
              </a:rPr>
              <a:t>Képes az egészséget károsító tényezőket felismerni, az élettani és kóros működések egymástól való elkülönítésére, kompetencia szintjének megfelelő lépéseket vagy javaslatot tenni a megoldásra.</a:t>
            </a:r>
            <a:br>
              <a:rPr lang="hu-HU" sz="2000" dirty="0">
                <a:latin typeface="Times New Roman" pitchFamily="18" charset="0"/>
                <a:cs typeface="Times New Roman" pitchFamily="18" charset="0"/>
              </a:rPr>
            </a:br>
            <a:br>
              <a:rPr lang="hu-HU" sz="2000" dirty="0">
                <a:latin typeface="Times New Roman" pitchFamily="18" charset="0"/>
                <a:cs typeface="Times New Roman" pitchFamily="18" charset="0"/>
              </a:rPr>
            </a:br>
            <a:r>
              <a:rPr lang="hu-HU" sz="2000" dirty="0">
                <a:solidFill>
                  <a:schemeClr val="tx1"/>
                </a:solidFill>
                <a:latin typeface="Times New Roman" pitchFamily="18" charset="0"/>
                <a:cs typeface="Times New Roman" pitchFamily="18" charset="0"/>
              </a:rPr>
              <a:t>Ismeri a levegő-, víz-, talajszennyeződés, a szennyvíz, az épített környezet, valamint a hulladék emberre és a környezetére gyakorolt hatásait, az esetlegesen kialakuló környezeti károsodások megelőzésének, felszámolásának módozatait és lehetőségét.</a:t>
            </a:r>
            <a:br>
              <a:rPr lang="hu-HU" sz="2000" dirty="0">
                <a:solidFill>
                  <a:schemeClr val="tx1"/>
                </a:solidFill>
                <a:latin typeface="Times New Roman" panose="02020603050405020304" pitchFamily="18" charset="0"/>
                <a:cs typeface="Times New Roman" panose="02020603050405020304" pitchFamily="18" charset="0"/>
              </a:rPr>
            </a:br>
            <a:br>
              <a:rPr lang="hu-HU" sz="1800" dirty="0"/>
            </a:br>
            <a:br>
              <a:rPr lang="hu-HU" sz="1800" dirty="0"/>
            </a:br>
            <a:br>
              <a:rPr lang="hu-HU" sz="1800" dirty="0"/>
            </a:br>
            <a:br>
              <a:rPr lang="hu-HU" sz="1800" dirty="0"/>
            </a:br>
            <a:endParaRPr lang="hu-HU" sz="1800" dirty="0">
              <a:solidFill>
                <a:schemeClr val="tx1"/>
              </a:solidFill>
              <a:latin typeface="Times New Roman" panose="02020603050405020304" pitchFamily="18" charset="0"/>
              <a:cs typeface="Times New Roman" panose="02020603050405020304" pitchFamily="18" charset="0"/>
            </a:endParaRPr>
          </a:p>
        </p:txBody>
      </p:sp>
      <p:sp>
        <p:nvSpPr>
          <p:cNvPr id="6" name="Cím 1"/>
          <p:cNvSpPr txBox="1">
            <a:spLocks/>
          </p:cNvSpPr>
          <p:nvPr/>
        </p:nvSpPr>
        <p:spPr>
          <a:xfrm>
            <a:off x="435306" y="0"/>
            <a:ext cx="10895303" cy="7778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u-HU" sz="2600" b="1" dirty="0">
                <a:solidFill>
                  <a:schemeClr val="accent1">
                    <a:lumMod val="50000"/>
                  </a:schemeClr>
                </a:solidFill>
                <a:latin typeface="Segoe UI" panose="020B0502040204020203" pitchFamily="34" charset="0"/>
                <a:cs typeface="Segoe UI" panose="020B0502040204020203" pitchFamily="34" charset="0"/>
              </a:rPr>
              <a:t>A népegészségügyi ellenőr szakirány jellemzői</a:t>
            </a:r>
          </a:p>
        </p:txBody>
      </p:sp>
    </p:spTree>
    <p:extLst>
      <p:ext uri="{BB962C8B-B14F-4D97-AF65-F5344CB8AC3E}">
        <p14:creationId xmlns:p14="http://schemas.microsoft.com/office/powerpoint/2010/main" val="2197747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 számának helye 3"/>
          <p:cNvSpPr>
            <a:spLocks noGrp="1"/>
          </p:cNvSpPr>
          <p:nvPr>
            <p:ph type="sldNum" sz="quarter" idx="12"/>
          </p:nvPr>
        </p:nvSpPr>
        <p:spPr/>
        <p:txBody>
          <a:bodyPr/>
          <a:lstStyle/>
          <a:p>
            <a:fld id="{985EC476-6050-4086-AB8C-40A562DFD63D}" type="slidenum">
              <a:rPr lang="hu-HU" smtClean="0"/>
              <a:t>6</a:t>
            </a:fld>
            <a:endParaRPr lang="hu-HU" dirty="0"/>
          </a:p>
        </p:txBody>
      </p:sp>
      <p:sp>
        <p:nvSpPr>
          <p:cNvPr id="5" name="Cím 4"/>
          <p:cNvSpPr>
            <a:spLocks noGrp="1"/>
          </p:cNvSpPr>
          <p:nvPr>
            <p:ph type="title"/>
          </p:nvPr>
        </p:nvSpPr>
        <p:spPr>
          <a:xfrm>
            <a:off x="312373" y="679622"/>
            <a:ext cx="11674270" cy="6005383"/>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0000"/>
          </a:bodyPr>
          <a:lstStyle/>
          <a:p>
            <a:br>
              <a:rPr lang="hu-HU" sz="1600" dirty="0">
                <a:solidFill>
                  <a:schemeClr val="tx1"/>
                </a:solidFill>
                <a:latin typeface="Times New Roman" panose="02020603050405020304" pitchFamily="18" charset="0"/>
                <a:cs typeface="Times New Roman" panose="02020603050405020304" pitchFamily="18" charset="0"/>
              </a:rPr>
            </a:br>
            <a:br>
              <a:rPr lang="hu-HU" sz="1600" dirty="0">
                <a:solidFill>
                  <a:schemeClr val="tx1"/>
                </a:solidFill>
                <a:latin typeface="Times New Roman" panose="02020603050405020304" pitchFamily="18" charset="0"/>
                <a:cs typeface="Times New Roman" panose="02020603050405020304" pitchFamily="18" charset="0"/>
              </a:rPr>
            </a:br>
            <a:br>
              <a:rPr lang="hu-HU" sz="1600" dirty="0">
                <a:solidFill>
                  <a:schemeClr val="tx1"/>
                </a:solidFill>
                <a:latin typeface="Times New Roman" panose="02020603050405020304" pitchFamily="18" charset="0"/>
                <a:cs typeface="Times New Roman" panose="02020603050405020304" pitchFamily="18" charset="0"/>
              </a:rPr>
            </a:br>
            <a:br>
              <a:rPr lang="hu-HU" sz="1600" dirty="0">
                <a:solidFill>
                  <a:schemeClr val="tx1"/>
                </a:solidFill>
                <a:latin typeface="Times New Roman" panose="02020603050405020304" pitchFamily="18" charset="0"/>
                <a:cs typeface="Times New Roman" panose="02020603050405020304" pitchFamily="18" charset="0"/>
              </a:rPr>
            </a:br>
            <a:r>
              <a:rPr lang="hu-HU" sz="2000" dirty="0">
                <a:solidFill>
                  <a:schemeClr val="tx1"/>
                </a:solidFill>
                <a:latin typeface="Times New Roman" panose="02020603050405020304" pitchFamily="18" charset="0"/>
                <a:cs typeface="Times New Roman" panose="02020603050405020304" pitchFamily="18" charset="0"/>
              </a:rPr>
              <a:t>Ismeri az egészséges és biztonságos munkavégzés feltételeit, a megfelelő munkakörnyezet kialakításának feltételeit.</a:t>
            </a:r>
            <a:br>
              <a:rPr lang="hu-HU" sz="2000" dirty="0">
                <a:solidFill>
                  <a:schemeClr val="tx1"/>
                </a:solidFill>
                <a:latin typeface="Times New Roman" panose="02020603050405020304" pitchFamily="18" charset="0"/>
                <a:cs typeface="Times New Roman" panose="02020603050405020304" pitchFamily="18" charset="0"/>
              </a:rPr>
            </a:br>
            <a:br>
              <a:rPr lang="hu-HU" sz="2000" dirty="0">
                <a:solidFill>
                  <a:schemeClr val="tx1"/>
                </a:solidFill>
                <a:latin typeface="Times New Roman" panose="02020603050405020304" pitchFamily="18" charset="0"/>
                <a:cs typeface="Times New Roman" panose="02020603050405020304" pitchFamily="18" charset="0"/>
              </a:rPr>
            </a:br>
            <a:r>
              <a:rPr lang="hu-HU" sz="2000" dirty="0">
                <a:solidFill>
                  <a:schemeClr val="tx1"/>
                </a:solidFill>
                <a:latin typeface="Times New Roman" panose="02020603050405020304" pitchFamily="18" charset="0"/>
                <a:cs typeface="Times New Roman" panose="02020603050405020304" pitchFamily="18" charset="0"/>
              </a:rPr>
              <a:t>Alkalmazza az élelmezéssel-táplálkozással, környezettel, munkakörnyezettel és munkavégzéssel kapcsolatban        esetlegesen kialakuló károsodások megelőzésének, illetve felszámolásának módozatait.</a:t>
            </a:r>
            <a:br>
              <a:rPr lang="hu-HU" sz="2000" dirty="0">
                <a:solidFill>
                  <a:schemeClr val="tx1"/>
                </a:solidFill>
                <a:latin typeface="Times New Roman" panose="02020603050405020304" pitchFamily="18" charset="0"/>
                <a:cs typeface="Times New Roman" panose="02020603050405020304" pitchFamily="18" charset="0"/>
              </a:rPr>
            </a:br>
            <a:br>
              <a:rPr lang="hu-HU" sz="2000" dirty="0">
                <a:solidFill>
                  <a:schemeClr val="tx1"/>
                </a:solidFill>
                <a:latin typeface="Times New Roman" panose="02020603050405020304" pitchFamily="18" charset="0"/>
                <a:cs typeface="Times New Roman" panose="02020603050405020304" pitchFamily="18" charset="0"/>
              </a:rPr>
            </a:br>
            <a:r>
              <a:rPr lang="hu-HU" sz="2000" dirty="0">
                <a:solidFill>
                  <a:schemeClr val="tx1"/>
                </a:solidFill>
                <a:latin typeface="Times New Roman" panose="02020603050405020304" pitchFamily="18" charset="0"/>
                <a:cs typeface="Times New Roman" panose="02020603050405020304" pitchFamily="18" charset="0"/>
              </a:rPr>
              <a:t>Egészségmodellek alapján képes az egészséget meghatározó tényezők és az egészséget veszélyeztető kockázatok azonosítására, a mikro-szintű kockázatok elhárítására.</a:t>
            </a:r>
            <a:br>
              <a:rPr lang="hu-HU" sz="2000" dirty="0">
                <a:solidFill>
                  <a:schemeClr val="tx1"/>
                </a:solidFill>
                <a:latin typeface="Times New Roman" panose="02020603050405020304" pitchFamily="18" charset="0"/>
                <a:cs typeface="Times New Roman" panose="02020603050405020304" pitchFamily="18" charset="0"/>
              </a:rPr>
            </a:br>
            <a:br>
              <a:rPr lang="hu-HU" sz="2000" dirty="0">
                <a:solidFill>
                  <a:schemeClr val="tx1"/>
                </a:solidFill>
                <a:latin typeface="Times New Roman" panose="02020603050405020304" pitchFamily="18" charset="0"/>
                <a:cs typeface="Times New Roman" panose="02020603050405020304" pitchFamily="18" charset="0"/>
              </a:rPr>
            </a:br>
            <a:r>
              <a:rPr lang="hu-HU" sz="2000" dirty="0">
                <a:solidFill>
                  <a:schemeClr val="tx1"/>
                </a:solidFill>
                <a:latin typeface="Times New Roman" panose="02020603050405020304" pitchFamily="18" charset="0"/>
                <a:cs typeface="Times New Roman" panose="02020603050405020304" pitchFamily="18" charset="0"/>
              </a:rPr>
              <a:t>Képes azonosítani az egészségre ható környezeti, foglalkozási, élelmiszerbiztonsági tényezőket, koncepcionális javaslatot tesz azok csökkentésére vagy elhárítására.</a:t>
            </a:r>
            <a:br>
              <a:rPr lang="hu-HU" sz="2000" dirty="0">
                <a:solidFill>
                  <a:schemeClr val="tx1"/>
                </a:solidFill>
                <a:latin typeface="Times New Roman" panose="02020603050405020304" pitchFamily="18" charset="0"/>
                <a:cs typeface="Times New Roman" panose="02020603050405020304" pitchFamily="18" charset="0"/>
              </a:rPr>
            </a:br>
            <a:br>
              <a:rPr lang="hu-HU" sz="2000" dirty="0">
                <a:solidFill>
                  <a:schemeClr val="tx1"/>
                </a:solidFill>
                <a:latin typeface="Times New Roman" panose="02020603050405020304" pitchFamily="18" charset="0"/>
                <a:cs typeface="Times New Roman" panose="02020603050405020304" pitchFamily="18" charset="0"/>
              </a:rPr>
            </a:br>
            <a:r>
              <a:rPr lang="hu-HU" sz="2000" b="1" dirty="0">
                <a:solidFill>
                  <a:schemeClr val="tx1"/>
                </a:solidFill>
                <a:latin typeface="Times New Roman" panose="02020603050405020304" pitchFamily="18" charset="0"/>
                <a:cs typeface="Times New Roman" panose="02020603050405020304" pitchFamily="18" charset="0"/>
              </a:rPr>
              <a:t>A törzsanyag (a szakképzettség szempontjából meghatározó) ismeretkörei</a:t>
            </a:r>
            <a:r>
              <a:rPr lang="hu-HU" sz="2000" dirty="0">
                <a:solidFill>
                  <a:schemeClr val="tx1"/>
                </a:solidFill>
                <a:latin typeface="Times New Roman" panose="02020603050405020304" pitchFamily="18" charset="0"/>
                <a:cs typeface="Times New Roman" panose="02020603050405020304" pitchFamily="18" charset="0"/>
              </a:rPr>
              <a:t>:</a:t>
            </a:r>
            <a:br>
              <a:rPr lang="hu-HU" sz="2000" dirty="0">
                <a:solidFill>
                  <a:schemeClr val="tx1"/>
                </a:solidFill>
                <a:latin typeface="Times New Roman" panose="02020603050405020304" pitchFamily="18" charset="0"/>
                <a:cs typeface="Times New Roman" panose="02020603050405020304" pitchFamily="18" charset="0"/>
              </a:rPr>
            </a:br>
            <a:r>
              <a:rPr lang="hu-HU" sz="2000" dirty="0">
                <a:solidFill>
                  <a:schemeClr val="tx1"/>
                </a:solidFill>
                <a:latin typeface="Times New Roman" panose="02020603050405020304" pitchFamily="18" charset="0"/>
                <a:cs typeface="Times New Roman" panose="02020603050405020304" pitchFamily="18" charset="0"/>
              </a:rPr>
              <a:t>Biológia I., Kémia, biokémia I., Ökológia, Egészségpszichológia I., Egészségszociológia I., Kommunikáció és személyiségfejlesztési ismeretek I., Etika, ápolásetika, Bevezetés az egészségügyi jogi ismeretekbe I., Népegészségtan, Elsősegélynyújtás I., Egészségügyi informatika I., stb.</a:t>
            </a:r>
            <a:br>
              <a:rPr lang="hu-HU" sz="2000" dirty="0">
                <a:solidFill>
                  <a:schemeClr val="tx1"/>
                </a:solidFill>
                <a:latin typeface="Times New Roman" panose="02020603050405020304" pitchFamily="18" charset="0"/>
                <a:cs typeface="Times New Roman" panose="02020603050405020304" pitchFamily="18" charset="0"/>
              </a:rPr>
            </a:br>
            <a:r>
              <a:rPr lang="hu-HU" sz="2000" dirty="0">
                <a:solidFill>
                  <a:schemeClr val="tx1"/>
                </a:solidFill>
                <a:latin typeface="Times New Roman" panose="02020603050405020304" pitchFamily="18" charset="0"/>
                <a:cs typeface="Times New Roman" panose="02020603050405020304" pitchFamily="18" charset="0"/>
              </a:rPr>
              <a:t>Anatómia I-II., Genetika, Élettan- kórélettan I., Gyógyszertan I., Mikrobiológia I., Ápolástan I., Egészségszociológia II., Pedagógia I., Egészségnevelés-egészségfejlesztés I., Egészségügyi informatika II.,Egészségügyi latin I-II., stb.</a:t>
            </a:r>
            <a:br>
              <a:rPr lang="hu-HU" sz="2000" dirty="0">
                <a:solidFill>
                  <a:schemeClr val="tx1"/>
                </a:solidFill>
                <a:latin typeface="Times New Roman" panose="02020603050405020304" pitchFamily="18" charset="0"/>
                <a:cs typeface="Times New Roman" panose="02020603050405020304" pitchFamily="18" charset="0"/>
              </a:rPr>
            </a:br>
            <a:br>
              <a:rPr lang="hu-HU" sz="2000" b="1" dirty="0">
                <a:solidFill>
                  <a:schemeClr val="tx1"/>
                </a:solidFill>
                <a:latin typeface="Times New Roman" panose="02020603050405020304" pitchFamily="18" charset="0"/>
                <a:cs typeface="Times New Roman" panose="02020603050405020304" pitchFamily="18" charset="0"/>
              </a:rPr>
            </a:br>
            <a:r>
              <a:rPr lang="hu-HU" sz="2000" b="1" dirty="0">
                <a:solidFill>
                  <a:schemeClr val="tx1"/>
                </a:solidFill>
                <a:latin typeface="Times New Roman" panose="02020603050405020304" pitchFamily="18" charset="0"/>
                <a:cs typeface="Times New Roman" panose="02020603050405020304" pitchFamily="18" charset="0"/>
              </a:rPr>
              <a:t>Differenciált szakmai ismeretek tárgyai</a:t>
            </a:r>
            <a:br>
              <a:rPr lang="hu-HU" sz="2000" b="1" dirty="0">
                <a:solidFill>
                  <a:schemeClr val="tx1"/>
                </a:solidFill>
                <a:latin typeface="Times New Roman" panose="02020603050405020304" pitchFamily="18" charset="0"/>
                <a:cs typeface="Times New Roman" panose="02020603050405020304" pitchFamily="18" charset="0"/>
              </a:rPr>
            </a:br>
            <a:r>
              <a:rPr lang="hu-HU" sz="2000" dirty="0">
                <a:solidFill>
                  <a:schemeClr val="tx1"/>
                </a:solidFill>
                <a:latin typeface="Times New Roman" panose="02020603050405020304" pitchFamily="18" charset="0"/>
                <a:cs typeface="Times New Roman" panose="02020603050405020304" pitchFamily="18" charset="0"/>
              </a:rPr>
              <a:t>Kutatásmódszertani és biostatisztikai ismeretek, Epidemiológiai módszerek, Népegészségügyi medicina, Környezet- egészségtan, Táplálkozás és élelmezés-egészségtan, </a:t>
            </a:r>
            <a:r>
              <a:rPr lang="hu-HU" sz="2000" b="1" dirty="0">
                <a:solidFill>
                  <a:schemeClr val="tx1"/>
                </a:solidFill>
                <a:latin typeface="Times New Roman" panose="02020603050405020304" pitchFamily="18" charset="0"/>
                <a:cs typeface="Times New Roman" panose="02020603050405020304" pitchFamily="18" charset="0"/>
              </a:rPr>
              <a:t>Munka és foglalkozás-egészségtan</a:t>
            </a:r>
            <a:r>
              <a:rPr lang="hu-HU" sz="2000" dirty="0">
                <a:solidFill>
                  <a:schemeClr val="tx1"/>
                </a:solidFill>
                <a:latin typeface="Times New Roman" panose="02020603050405020304" pitchFamily="18" charset="0"/>
                <a:cs typeface="Times New Roman" panose="02020603050405020304" pitchFamily="18" charset="0"/>
              </a:rPr>
              <a:t>, Gyermek és ifjúság- egészségtan, Élelmiszerbiztonság, Belgyógyászat,</a:t>
            </a:r>
            <a:r>
              <a:rPr lang="hu-HU" sz="2000" b="1" dirty="0">
                <a:solidFill>
                  <a:schemeClr val="tx1"/>
                </a:solidFill>
                <a:latin typeface="Times New Roman" panose="02020603050405020304" pitchFamily="18" charset="0"/>
                <a:cs typeface="Times New Roman" panose="02020603050405020304" pitchFamily="18" charset="0"/>
              </a:rPr>
              <a:t> Toxikológia</a:t>
            </a:r>
            <a:r>
              <a:rPr lang="hu-HU" sz="2000" dirty="0">
                <a:solidFill>
                  <a:schemeClr val="tx1"/>
                </a:solidFill>
                <a:latin typeface="Times New Roman" panose="02020603050405020304" pitchFamily="18" charset="0"/>
                <a:cs typeface="Times New Roman" panose="02020603050405020304" pitchFamily="18" charset="0"/>
              </a:rPr>
              <a:t>. </a:t>
            </a:r>
            <a:br>
              <a:rPr lang="hu-HU" sz="2000" dirty="0">
                <a:latin typeface="Times New Roman" pitchFamily="18" charset="0"/>
                <a:cs typeface="Times New Roman" pitchFamily="18" charset="0"/>
              </a:rPr>
            </a:br>
            <a:br>
              <a:rPr lang="hu-HU" sz="2000" dirty="0">
                <a:latin typeface="Times New Roman" pitchFamily="18" charset="0"/>
                <a:cs typeface="Times New Roman" pitchFamily="18" charset="0"/>
              </a:rPr>
            </a:br>
            <a:br>
              <a:rPr lang="hu-HU" sz="2000" dirty="0">
                <a:latin typeface="Times New Roman" pitchFamily="18" charset="0"/>
                <a:cs typeface="Times New Roman" pitchFamily="18" charset="0"/>
              </a:rPr>
            </a:br>
            <a:br>
              <a:rPr lang="hu-HU" sz="1800" dirty="0"/>
            </a:br>
            <a:endParaRPr lang="hu-HU" sz="1800" dirty="0">
              <a:solidFill>
                <a:schemeClr val="tx1"/>
              </a:solidFill>
              <a:latin typeface="Times New Roman" panose="02020603050405020304" pitchFamily="18" charset="0"/>
              <a:cs typeface="Times New Roman" panose="02020603050405020304" pitchFamily="18" charset="0"/>
            </a:endParaRPr>
          </a:p>
        </p:txBody>
      </p:sp>
      <p:sp>
        <p:nvSpPr>
          <p:cNvPr id="6" name="Cím 1"/>
          <p:cNvSpPr txBox="1">
            <a:spLocks/>
          </p:cNvSpPr>
          <p:nvPr/>
        </p:nvSpPr>
        <p:spPr>
          <a:xfrm>
            <a:off x="435306" y="0"/>
            <a:ext cx="10895303" cy="7778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u-HU" sz="2600" b="1" dirty="0">
                <a:solidFill>
                  <a:schemeClr val="accent1">
                    <a:lumMod val="50000"/>
                  </a:schemeClr>
                </a:solidFill>
                <a:latin typeface="Segoe UI" panose="020B0502040204020203" pitchFamily="34" charset="0"/>
                <a:cs typeface="Segoe UI" panose="020B0502040204020203" pitchFamily="34" charset="0"/>
              </a:rPr>
              <a:t>A népegészségügyi ellenőr szakirány jellemzői</a:t>
            </a:r>
          </a:p>
        </p:txBody>
      </p:sp>
    </p:spTree>
    <p:extLst>
      <p:ext uri="{BB962C8B-B14F-4D97-AF65-F5344CB8AC3E}">
        <p14:creationId xmlns:p14="http://schemas.microsoft.com/office/powerpoint/2010/main" val="5904667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ekerekített téglalap 6"/>
          <p:cNvSpPr/>
          <p:nvPr/>
        </p:nvSpPr>
        <p:spPr>
          <a:xfrm flipH="1">
            <a:off x="575248" y="1231022"/>
            <a:ext cx="10887467" cy="1577007"/>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15000"/>
              </a:lnSpc>
              <a:spcAft>
                <a:spcPts val="700"/>
              </a:spcAft>
            </a:pPr>
            <a:r>
              <a:rPr lang="hu-HU" kern="100" dirty="0">
                <a:solidFill>
                  <a:schemeClr val="tx1"/>
                </a:solidFill>
                <a:latin typeface="Times New Roman" panose="02020603050405020304" pitchFamily="18" charset="0"/>
                <a:ea typeface="Noto Sans CJK SC"/>
                <a:cs typeface="Times New Roman" panose="02020603050405020304" pitchFamily="18" charset="0"/>
              </a:rPr>
              <a:t>Mvt. 21. </a:t>
            </a: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(3a) </a:t>
            </a:r>
            <a:r>
              <a:rPr lang="hu-HU"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 munkavédelmi szempontú előzetes vizsgálat </a:t>
            </a: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során szükséges </a:t>
            </a:r>
            <a:r>
              <a:rPr lang="hu-HU"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munkaegészségügyi feladatokat a foglalkozás-egészségügyi alapszolgáltatást biztosító szolgálat orvosának jóváhagyásával közegészségügyi-járványügyi ellenőri vagy felügyelői, vagy népegészségügyi ellenőri vagy felügyelői szakképzettséggel rendelkező személy is elláthatja</a:t>
            </a: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hu-HU" dirty="0">
              <a:solidFill>
                <a:schemeClr val="tx1"/>
              </a:solidFill>
              <a:latin typeface="Times New Roman" panose="02020603050405020304" pitchFamily="18" charset="0"/>
              <a:cs typeface="Times New Roman" panose="02020603050405020304" pitchFamily="18" charset="0"/>
            </a:endParaRPr>
          </a:p>
        </p:txBody>
      </p:sp>
      <p:sp>
        <p:nvSpPr>
          <p:cNvPr id="8" name="Lekerekített téglalap 7"/>
          <p:cNvSpPr/>
          <p:nvPr/>
        </p:nvSpPr>
        <p:spPr>
          <a:xfrm flipH="1">
            <a:off x="575248" y="2983887"/>
            <a:ext cx="10887467" cy="1378227"/>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15000"/>
              </a:lnSpc>
              <a:spcAft>
                <a:spcPts val="700"/>
              </a:spcAft>
            </a:pP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Mvt. 23. § (2a) A </a:t>
            </a:r>
            <a:r>
              <a:rPr lang="hu-HU"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soron kívüli ellenőrzéshez </a:t>
            </a: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szükséges </a:t>
            </a:r>
            <a:r>
              <a:rPr lang="hu-HU"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munkaegészségügyi feladatokat a foglalkozás-egészségügyi alapszolgáltatást biztosító szolgálat orvosának jóváhagyásával közegészségügyi-járványügyi ellenőri vagy felügyelői, vagy népegészségügyi ellenőri vagy felügyelői szakképzettséggel rendelkező személy is elláthatja</a:t>
            </a:r>
            <a:endParaRPr lang="hu-HU" b="1" dirty="0">
              <a:solidFill>
                <a:schemeClr val="tx1"/>
              </a:solidFill>
              <a:latin typeface="Times New Roman" panose="02020603050405020304" pitchFamily="18" charset="0"/>
              <a:cs typeface="Times New Roman" panose="02020603050405020304" pitchFamily="18" charset="0"/>
            </a:endParaRPr>
          </a:p>
        </p:txBody>
      </p:sp>
      <p:sp>
        <p:nvSpPr>
          <p:cNvPr id="5" name="Lekerekített téglalap 4"/>
          <p:cNvSpPr/>
          <p:nvPr/>
        </p:nvSpPr>
        <p:spPr>
          <a:xfrm flipH="1">
            <a:off x="575244" y="4517200"/>
            <a:ext cx="10887467" cy="1954697"/>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15000"/>
              </a:lnSpc>
              <a:spcAft>
                <a:spcPts val="700"/>
              </a:spcAft>
            </a:pPr>
            <a:endPar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700"/>
              </a:spcAft>
            </a:pP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Mvt. 54. § (2a) A foglalkoztatáspolitikáért felelős miniszter rendelete szerinti III. veszélyességi osztályba sorolt, 1-9 főt foglalkoztatók esetében </a:t>
            </a:r>
            <a:r>
              <a:rPr lang="hu-HU"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 kockázatértékelés</a:t>
            </a: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hu-HU"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munkaegészségügyi tartalmával kapcsolatos feladatokat a foglalkozás-egészségügyi alapszolgáltatást biztosító szolgálat orvosának jóváhagyásával közegegészségügyi-járványügyi ellenőri vagy felügyelői, vagy népegészségügyi ellenőri vagy felügyelői szakképzettséggel rendelkező személy is elláthatja.</a:t>
            </a:r>
            <a:endParaRPr lang="hu-HU" b="1" dirty="0">
              <a:solidFill>
                <a:schemeClr val="tx1"/>
              </a:solidFill>
              <a:latin typeface="Times New Roman" panose="02020603050405020304" pitchFamily="18" charset="0"/>
              <a:cs typeface="Times New Roman" panose="02020603050405020304" pitchFamily="18" charset="0"/>
            </a:endParaRPr>
          </a:p>
          <a:p>
            <a:pPr>
              <a:lnSpc>
                <a:spcPct val="115000"/>
              </a:lnSpc>
              <a:spcAft>
                <a:spcPts val="700"/>
              </a:spcAft>
            </a:pPr>
            <a:endParaRPr lang="hu-HU" sz="1600" dirty="0">
              <a:solidFill>
                <a:schemeClr val="tx1"/>
              </a:solidFill>
              <a:latin typeface="Times New Roman" panose="02020603050405020304" pitchFamily="18" charset="0"/>
              <a:cs typeface="Times New Roman" panose="02020603050405020304" pitchFamily="18" charset="0"/>
            </a:endParaRPr>
          </a:p>
        </p:txBody>
      </p:sp>
      <p:sp>
        <p:nvSpPr>
          <p:cNvPr id="6" name="Cím 1"/>
          <p:cNvSpPr>
            <a:spLocks noGrp="1"/>
          </p:cNvSpPr>
          <p:nvPr>
            <p:ph type="title"/>
          </p:nvPr>
        </p:nvSpPr>
        <p:spPr>
          <a:xfrm>
            <a:off x="577758" y="447598"/>
            <a:ext cx="10895303" cy="621799"/>
          </a:xfrm>
        </p:spPr>
        <p:txBody>
          <a:bodyPr>
            <a:normAutofit fontScale="90000"/>
          </a:bodyPr>
          <a:lstStyle/>
          <a:p>
            <a:pPr algn="ctr"/>
            <a:r>
              <a:rPr lang="hu-HU" sz="2600" b="1" dirty="0">
                <a:solidFill>
                  <a:schemeClr val="accent1">
                    <a:lumMod val="50000"/>
                  </a:schemeClr>
                </a:solidFill>
                <a:latin typeface="Segoe UI" panose="020B0502040204020203" pitchFamily="34" charset="0"/>
                <a:cs typeface="Segoe UI" panose="020B0502040204020203" pitchFamily="34" charset="0"/>
              </a:rPr>
              <a:t>A munkaegészségügyi </a:t>
            </a:r>
            <a:r>
              <a:rPr lang="hu-HU" sz="2600" dirty="0">
                <a:solidFill>
                  <a:schemeClr val="accent1">
                    <a:lumMod val="50000"/>
                  </a:schemeClr>
                </a:solidFill>
                <a:latin typeface="Segoe UI" panose="020B0502040204020203" pitchFamily="34" charset="0"/>
                <a:cs typeface="Segoe UI" panose="020B0502040204020203" pitchFamily="34" charset="0"/>
              </a:rPr>
              <a:t>szaktevékenység ellátását érintő módosítások </a:t>
            </a:r>
            <a:r>
              <a:rPr lang="hu-HU" sz="2600" b="1" dirty="0">
                <a:solidFill>
                  <a:schemeClr val="accent1">
                    <a:lumMod val="50000"/>
                  </a:schemeClr>
                </a:solidFill>
                <a:latin typeface="Segoe UI" panose="020B0502040204020203" pitchFamily="34" charset="0"/>
                <a:cs typeface="Segoe UI" panose="020B0502040204020203" pitchFamily="34" charset="0"/>
              </a:rPr>
              <a:t> </a:t>
            </a:r>
            <a:br>
              <a:rPr lang="hu-HU" sz="2600" b="1" dirty="0">
                <a:solidFill>
                  <a:schemeClr val="accent1">
                    <a:lumMod val="50000"/>
                  </a:schemeClr>
                </a:solidFill>
                <a:latin typeface="Segoe UI" panose="020B0502040204020203" pitchFamily="34" charset="0"/>
                <a:cs typeface="Segoe UI" panose="020B0502040204020203" pitchFamily="34" charset="0"/>
              </a:rPr>
            </a:br>
            <a:r>
              <a:rPr lang="hu-HU" sz="2600" b="1" dirty="0">
                <a:solidFill>
                  <a:schemeClr val="accent1">
                    <a:lumMod val="50000"/>
                  </a:schemeClr>
                </a:solidFill>
                <a:latin typeface="Segoe UI" panose="020B0502040204020203" pitchFamily="34" charset="0"/>
                <a:cs typeface="Segoe UI" panose="020B0502040204020203" pitchFamily="34" charset="0"/>
              </a:rPr>
              <a:t>Hatályos 2024.01.01.</a:t>
            </a:r>
          </a:p>
        </p:txBody>
      </p:sp>
    </p:spTree>
    <p:extLst>
      <p:ext uri="{BB962C8B-B14F-4D97-AF65-F5344CB8AC3E}">
        <p14:creationId xmlns:p14="http://schemas.microsoft.com/office/powerpoint/2010/main" val="38506412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ekerekített téglalap 6"/>
          <p:cNvSpPr/>
          <p:nvPr/>
        </p:nvSpPr>
        <p:spPr>
          <a:xfrm flipH="1">
            <a:off x="697034" y="1344739"/>
            <a:ext cx="10633164" cy="2146852"/>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700"/>
              </a:spcAft>
            </a:pP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Mvt. 54. § (6b) A </a:t>
            </a:r>
            <a:r>
              <a:rPr lang="hu-HU"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megelőzési stratégia </a:t>
            </a: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munkaegészségügyi tartalmának kialakítása a foglalkoztatáspolitikáért felelős miniszter rendelete szerinti </a:t>
            </a:r>
            <a:r>
              <a:rPr lang="hu-HU"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III. veszélyességi osztályba sorolt, 1-9 főt foglalkoztatók </a:t>
            </a: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esetében a </a:t>
            </a:r>
            <a:r>
              <a:rPr lang="hu-HU"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foglalkozás-egészségügyi alapszolgáltatást biztosító szolgálat orvosának jóváhagyásával közegészségügyi-járványügyi ellenőri vagy felügyelői, vagy népegészségügyi ellenőri vagy felügyelői szakképzettséggel is ellátható</a:t>
            </a: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hu-HU" dirty="0">
              <a:solidFill>
                <a:schemeClr val="tx1"/>
              </a:solidFill>
              <a:latin typeface="Times New Roman" panose="02020603050405020304" pitchFamily="18" charset="0"/>
              <a:cs typeface="Times New Roman" panose="02020603050405020304" pitchFamily="18" charset="0"/>
            </a:endParaRPr>
          </a:p>
        </p:txBody>
      </p:sp>
      <p:sp>
        <p:nvSpPr>
          <p:cNvPr id="8" name="Lekerekített téglalap 7"/>
          <p:cNvSpPr/>
          <p:nvPr/>
        </p:nvSpPr>
        <p:spPr>
          <a:xfrm flipH="1">
            <a:off x="697034" y="3719384"/>
            <a:ext cx="10633165" cy="2637794"/>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15000"/>
              </a:lnSpc>
              <a:spcAft>
                <a:spcPts val="700"/>
              </a:spcAft>
            </a:pP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Mvt. 55. § (3) Az </a:t>
            </a:r>
            <a:r>
              <a:rPr lang="hu-HU"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oktatási tematika </a:t>
            </a: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elkészítése munkabiztonsági és munkaegészségügyi szaktevékenység (</a:t>
            </a:r>
            <a:r>
              <a:rPr lang="hu-HU"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2023. január 1-től hatályos</a:t>
            </a: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15000"/>
              </a:lnSpc>
              <a:spcAft>
                <a:spcPts val="700"/>
              </a:spcAft>
            </a:pP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(4) A (3) bekezdésben meghatározott munkaegészségügyi feladatot </a:t>
            </a:r>
            <a:r>
              <a:rPr lang="hu-HU"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 foglalkozás-egészségügyi alapszolgáltatást biztosító szolgálat orvosának jóváhagyásával közegegészségügyi-járványügyi ellenőri vagy felügyelői, vagy népegészségügyi ellenőri vagy felügyelői szakképzettséggel rendelkező személy is elláthatja</a:t>
            </a: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p>
        </p:txBody>
      </p:sp>
      <p:sp>
        <p:nvSpPr>
          <p:cNvPr id="4" name="Cím 1"/>
          <p:cNvSpPr>
            <a:spLocks noGrp="1"/>
          </p:cNvSpPr>
          <p:nvPr>
            <p:ph type="title"/>
          </p:nvPr>
        </p:nvSpPr>
        <p:spPr>
          <a:xfrm>
            <a:off x="577758" y="447598"/>
            <a:ext cx="10895303" cy="621799"/>
          </a:xfrm>
        </p:spPr>
        <p:txBody>
          <a:bodyPr>
            <a:normAutofit fontScale="90000"/>
          </a:bodyPr>
          <a:lstStyle/>
          <a:p>
            <a:pPr algn="ctr"/>
            <a:r>
              <a:rPr lang="hu-HU" sz="2600" b="1" dirty="0">
                <a:solidFill>
                  <a:schemeClr val="accent1">
                    <a:lumMod val="50000"/>
                  </a:schemeClr>
                </a:solidFill>
                <a:latin typeface="Segoe UI" panose="020B0502040204020203" pitchFamily="34" charset="0"/>
                <a:cs typeface="Segoe UI" panose="020B0502040204020203" pitchFamily="34" charset="0"/>
              </a:rPr>
              <a:t>A munkaegészségügyi </a:t>
            </a:r>
            <a:r>
              <a:rPr lang="hu-HU" sz="2600" dirty="0">
                <a:solidFill>
                  <a:schemeClr val="accent1">
                    <a:lumMod val="50000"/>
                  </a:schemeClr>
                </a:solidFill>
                <a:latin typeface="Segoe UI" panose="020B0502040204020203" pitchFamily="34" charset="0"/>
                <a:cs typeface="Segoe UI" panose="020B0502040204020203" pitchFamily="34" charset="0"/>
              </a:rPr>
              <a:t>szaktevékenység ellátását érintő módosítások  </a:t>
            </a:r>
            <a:br>
              <a:rPr lang="hu-HU" sz="2600" b="1" dirty="0">
                <a:solidFill>
                  <a:schemeClr val="accent1">
                    <a:lumMod val="50000"/>
                  </a:schemeClr>
                </a:solidFill>
                <a:latin typeface="Segoe UI" panose="020B0502040204020203" pitchFamily="34" charset="0"/>
                <a:cs typeface="Segoe UI" panose="020B0502040204020203" pitchFamily="34" charset="0"/>
              </a:rPr>
            </a:br>
            <a:r>
              <a:rPr lang="hu-HU" sz="2600" b="1" dirty="0">
                <a:solidFill>
                  <a:schemeClr val="accent1">
                    <a:lumMod val="50000"/>
                  </a:schemeClr>
                </a:solidFill>
                <a:latin typeface="Segoe UI" panose="020B0502040204020203" pitchFamily="34" charset="0"/>
                <a:cs typeface="Segoe UI" panose="020B0502040204020203" pitchFamily="34" charset="0"/>
              </a:rPr>
              <a:t>Hatályos 2024.01.01.</a:t>
            </a:r>
          </a:p>
        </p:txBody>
      </p:sp>
    </p:spTree>
    <p:extLst>
      <p:ext uri="{BB962C8B-B14F-4D97-AF65-F5344CB8AC3E}">
        <p14:creationId xmlns:p14="http://schemas.microsoft.com/office/powerpoint/2010/main" val="2376532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ekerekített téglalap 6"/>
          <p:cNvSpPr/>
          <p:nvPr/>
        </p:nvSpPr>
        <p:spPr>
          <a:xfrm flipH="1">
            <a:off x="608914" y="1336322"/>
            <a:ext cx="10633164" cy="2146852"/>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hu-HU" dirty="0">
                <a:solidFill>
                  <a:schemeClr val="tx1"/>
                </a:solidFill>
                <a:latin typeface="Times New Roman" panose="02020603050405020304" pitchFamily="18" charset="0"/>
                <a:ea typeface="Calibri" panose="020F0502020204030204" pitchFamily="34" charset="0"/>
              </a:rPr>
              <a:t>Mvt. 56. § Az </a:t>
            </a:r>
            <a:r>
              <a:rPr lang="hu-HU" dirty="0">
                <a:solidFill>
                  <a:srgbClr val="FF0000"/>
                </a:solidFill>
                <a:latin typeface="Times New Roman" panose="02020603050405020304" pitchFamily="18" charset="0"/>
                <a:ea typeface="Calibri" panose="020F0502020204030204" pitchFamily="34" charset="0"/>
              </a:rPr>
              <a:t>egyéni védőeszköz juttatásának belső rendjét </a:t>
            </a:r>
            <a:r>
              <a:rPr lang="hu-HU" dirty="0">
                <a:solidFill>
                  <a:schemeClr val="tx1"/>
                </a:solidFill>
                <a:latin typeface="Times New Roman" panose="02020603050405020304" pitchFamily="18" charset="0"/>
                <a:ea typeface="Calibri" panose="020F0502020204030204" pitchFamily="34" charset="0"/>
              </a:rPr>
              <a:t>a munkáltató írásban határozza meg. E feladat ellátása munkabiztonsági és munkaegészségügyi szaktevékenységnek minősül. </a:t>
            </a:r>
            <a:r>
              <a:rPr lang="hu-HU" b="1" dirty="0">
                <a:solidFill>
                  <a:schemeClr val="tx1"/>
                </a:solidFill>
                <a:latin typeface="Times New Roman" panose="02020603050405020304" pitchFamily="18" charset="0"/>
                <a:ea typeface="Calibri" panose="020F0502020204030204" pitchFamily="34" charset="0"/>
              </a:rPr>
              <a:t>A munkaegészségügyi feladatokat a foglalkozás-egészségügyi alapszolgáltatást biztosító szolgálat orvosának jóváhagyásával közegészségügyi-járványügyi ellenőri vagy felügyelői, vagy népegészségügyi ellenőri vagy felügyelői szakképzettséggel rendelkező személy is elláthatja</a:t>
            </a:r>
            <a:endParaRPr lang="hu-HU" b="1" dirty="0">
              <a:solidFill>
                <a:schemeClr val="tx1"/>
              </a:solidFill>
            </a:endParaRPr>
          </a:p>
        </p:txBody>
      </p:sp>
      <p:sp>
        <p:nvSpPr>
          <p:cNvPr id="8" name="Lekerekített téglalap 7"/>
          <p:cNvSpPr/>
          <p:nvPr/>
        </p:nvSpPr>
        <p:spPr>
          <a:xfrm flipH="1">
            <a:off x="608914" y="3830594"/>
            <a:ext cx="10633165" cy="2131093"/>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Aft>
                <a:spcPts val="700"/>
              </a:spcAft>
            </a:pPr>
            <a:r>
              <a:rPr lang="hu-HU" dirty="0">
                <a:solidFill>
                  <a:schemeClr val="tx1"/>
                </a:solidFill>
                <a:latin typeface="Times New Roman" panose="02020603050405020304" pitchFamily="18" charset="0"/>
                <a:ea typeface="Calibri" panose="020F0502020204030204" pitchFamily="34" charset="0"/>
              </a:rPr>
              <a:t>Mvt. 58. § (2a) Az </a:t>
            </a:r>
            <a:r>
              <a:rPr lang="hu-HU" dirty="0">
                <a:solidFill>
                  <a:srgbClr val="FF0000"/>
                </a:solidFill>
                <a:latin typeface="Times New Roman" panose="02020603050405020304" pitchFamily="18" charset="0"/>
                <a:ea typeface="Calibri" panose="020F0502020204030204" pitchFamily="34" charset="0"/>
              </a:rPr>
              <a:t>egészséget nem veszélyeztető munkakörnyezet </a:t>
            </a:r>
            <a:r>
              <a:rPr lang="hu-HU" dirty="0">
                <a:solidFill>
                  <a:schemeClr val="tx1"/>
                </a:solidFill>
                <a:latin typeface="Times New Roman" panose="02020603050405020304" pitchFamily="18" charset="0"/>
                <a:ea typeface="Calibri" panose="020F0502020204030204" pitchFamily="34" charset="0"/>
              </a:rPr>
              <a:t>kialakításával kapcsolatos munkaegészségügyi feladatokat </a:t>
            </a:r>
            <a:r>
              <a:rPr lang="hu-HU" b="1" dirty="0">
                <a:solidFill>
                  <a:schemeClr val="tx1"/>
                </a:solidFill>
                <a:latin typeface="Times New Roman" panose="02020603050405020304" pitchFamily="18" charset="0"/>
                <a:ea typeface="Calibri" panose="020F0502020204030204" pitchFamily="34" charset="0"/>
              </a:rPr>
              <a:t>a foglalkozás-egészségügyi alapszolgáltatást biztosító szolgálat orvosának jóváhagyásával közegészségügyi-járványügyi ellenőri vagy felügyelői, vagy népegészségügyi ellenőri vagy felügyelői szakképzettséggel rendelkező személy is elláthatja.</a:t>
            </a:r>
          </a:p>
        </p:txBody>
      </p:sp>
      <p:sp>
        <p:nvSpPr>
          <p:cNvPr id="4" name="Cím 1"/>
          <p:cNvSpPr>
            <a:spLocks noGrp="1"/>
          </p:cNvSpPr>
          <p:nvPr>
            <p:ph type="title"/>
          </p:nvPr>
        </p:nvSpPr>
        <p:spPr>
          <a:xfrm>
            <a:off x="577758" y="447598"/>
            <a:ext cx="10895303" cy="621799"/>
          </a:xfrm>
        </p:spPr>
        <p:txBody>
          <a:bodyPr>
            <a:normAutofit fontScale="90000"/>
          </a:bodyPr>
          <a:lstStyle/>
          <a:p>
            <a:pPr algn="ctr"/>
            <a:r>
              <a:rPr lang="hu-HU" sz="2600" b="1" dirty="0">
                <a:solidFill>
                  <a:schemeClr val="accent1">
                    <a:lumMod val="50000"/>
                  </a:schemeClr>
                </a:solidFill>
                <a:latin typeface="Segoe UI" panose="020B0502040204020203" pitchFamily="34" charset="0"/>
                <a:cs typeface="Segoe UI" panose="020B0502040204020203" pitchFamily="34" charset="0"/>
              </a:rPr>
              <a:t>A munkaegészségügyi </a:t>
            </a:r>
            <a:r>
              <a:rPr lang="hu-HU" sz="2600" dirty="0">
                <a:solidFill>
                  <a:schemeClr val="accent1">
                    <a:lumMod val="50000"/>
                  </a:schemeClr>
                </a:solidFill>
                <a:latin typeface="Segoe UI" panose="020B0502040204020203" pitchFamily="34" charset="0"/>
                <a:cs typeface="Segoe UI" panose="020B0502040204020203" pitchFamily="34" charset="0"/>
              </a:rPr>
              <a:t>szaktevékenység ellátását érintő módosítások  </a:t>
            </a:r>
            <a:br>
              <a:rPr lang="hu-HU" sz="2600" b="1" dirty="0">
                <a:solidFill>
                  <a:schemeClr val="accent1">
                    <a:lumMod val="50000"/>
                  </a:schemeClr>
                </a:solidFill>
                <a:latin typeface="Segoe UI" panose="020B0502040204020203" pitchFamily="34" charset="0"/>
                <a:cs typeface="Segoe UI" panose="020B0502040204020203" pitchFamily="34" charset="0"/>
              </a:rPr>
            </a:br>
            <a:r>
              <a:rPr lang="hu-HU" sz="2600" b="1" dirty="0">
                <a:solidFill>
                  <a:schemeClr val="accent1">
                    <a:lumMod val="50000"/>
                  </a:schemeClr>
                </a:solidFill>
                <a:latin typeface="Segoe UI" panose="020B0502040204020203" pitchFamily="34" charset="0"/>
                <a:cs typeface="Segoe UI" panose="020B0502040204020203" pitchFamily="34" charset="0"/>
              </a:rPr>
              <a:t>Hatályos 2024.01.01.</a:t>
            </a:r>
          </a:p>
        </p:txBody>
      </p:sp>
    </p:spTree>
    <p:extLst>
      <p:ext uri="{BB962C8B-B14F-4D97-AF65-F5344CB8AC3E}">
        <p14:creationId xmlns:p14="http://schemas.microsoft.com/office/powerpoint/2010/main" val="4222545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577758" y="447598"/>
            <a:ext cx="10895303" cy="621799"/>
          </a:xfrm>
        </p:spPr>
        <p:txBody>
          <a:bodyPr>
            <a:normAutofit fontScale="90000"/>
          </a:bodyPr>
          <a:lstStyle/>
          <a:p>
            <a:pPr algn="ctr"/>
            <a:r>
              <a:rPr lang="hu-HU" sz="2600" b="1" dirty="0">
                <a:solidFill>
                  <a:schemeClr val="accent1">
                    <a:lumMod val="50000"/>
                  </a:schemeClr>
                </a:solidFill>
                <a:latin typeface="Segoe UI" panose="020B0502040204020203" pitchFamily="34" charset="0"/>
                <a:cs typeface="Segoe UI" panose="020B0502040204020203" pitchFamily="34" charset="0"/>
              </a:rPr>
              <a:t>A munkabiztonsági </a:t>
            </a:r>
            <a:r>
              <a:rPr lang="hu-HU" sz="2600" dirty="0">
                <a:solidFill>
                  <a:schemeClr val="accent1">
                    <a:lumMod val="50000"/>
                  </a:schemeClr>
                </a:solidFill>
                <a:latin typeface="Segoe UI" panose="020B0502040204020203" pitchFamily="34" charset="0"/>
                <a:cs typeface="Segoe UI" panose="020B0502040204020203" pitchFamily="34" charset="0"/>
              </a:rPr>
              <a:t>szaktevékenység ellátását érintő módosítások  </a:t>
            </a:r>
            <a:br>
              <a:rPr lang="hu-HU" sz="2600" b="1" dirty="0">
                <a:solidFill>
                  <a:schemeClr val="accent1">
                    <a:lumMod val="50000"/>
                  </a:schemeClr>
                </a:solidFill>
                <a:latin typeface="Segoe UI" panose="020B0502040204020203" pitchFamily="34" charset="0"/>
                <a:cs typeface="Segoe UI" panose="020B0502040204020203" pitchFamily="34" charset="0"/>
              </a:rPr>
            </a:br>
            <a:r>
              <a:rPr lang="hu-HU" sz="2600" b="1" dirty="0">
                <a:solidFill>
                  <a:schemeClr val="accent1">
                    <a:lumMod val="50000"/>
                  </a:schemeClr>
                </a:solidFill>
                <a:latin typeface="Segoe UI" panose="020B0502040204020203" pitchFamily="34" charset="0"/>
                <a:cs typeface="Segoe UI" panose="020B0502040204020203" pitchFamily="34" charset="0"/>
              </a:rPr>
              <a:t>Hatályos 2023.01.01.</a:t>
            </a:r>
          </a:p>
        </p:txBody>
      </p:sp>
      <p:sp>
        <p:nvSpPr>
          <p:cNvPr id="5" name="Lekerekített téglalap 4"/>
          <p:cNvSpPr/>
          <p:nvPr/>
        </p:nvSpPr>
        <p:spPr>
          <a:xfrm flipH="1">
            <a:off x="670526" y="1518805"/>
            <a:ext cx="10633165" cy="1690739"/>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700"/>
              </a:spcAft>
            </a:pPr>
            <a:endParaRPr lang="hu-HU" kern="100" dirty="0">
              <a:solidFill>
                <a:schemeClr val="tx1"/>
              </a:solidFill>
              <a:latin typeface="Times New Roman" panose="02020603050405020304" pitchFamily="18" charset="0"/>
              <a:ea typeface="Noto Sans CJK SC"/>
              <a:cs typeface="Times New Roman" panose="02020603050405020304" pitchFamily="18" charset="0"/>
            </a:endParaRPr>
          </a:p>
          <a:p>
            <a:pPr>
              <a:lnSpc>
                <a:spcPct val="115000"/>
              </a:lnSpc>
              <a:spcAft>
                <a:spcPts val="700"/>
              </a:spcAft>
            </a:pPr>
            <a:r>
              <a:rPr lang="hu-HU" kern="100" dirty="0">
                <a:solidFill>
                  <a:schemeClr val="tx1"/>
                </a:solidFill>
                <a:latin typeface="Times New Roman" panose="02020603050405020304" pitchFamily="18" charset="0"/>
                <a:ea typeface="Noto Sans CJK SC"/>
                <a:cs typeface="Times New Roman" panose="02020603050405020304" pitchFamily="18" charset="0"/>
              </a:rPr>
              <a:t>21. § (8) A </a:t>
            </a:r>
            <a:r>
              <a:rPr lang="hu-HU" kern="100" dirty="0">
                <a:solidFill>
                  <a:srgbClr val="FF0000"/>
                </a:solidFill>
                <a:latin typeface="Times New Roman" panose="02020603050405020304" pitchFamily="18" charset="0"/>
                <a:ea typeface="Noto Sans CJK SC"/>
                <a:cs typeface="Times New Roman" panose="02020603050405020304" pitchFamily="18" charset="0"/>
              </a:rPr>
              <a:t>munkavédelmi szempontú előzetes vizsgálatot </a:t>
            </a:r>
            <a:r>
              <a:rPr lang="hu-HU" kern="100" dirty="0">
                <a:solidFill>
                  <a:schemeClr val="tx1"/>
                </a:solidFill>
                <a:latin typeface="Times New Roman" panose="02020603050405020304" pitchFamily="18" charset="0"/>
                <a:ea typeface="Noto Sans CJK SC"/>
                <a:cs typeface="Times New Roman" panose="02020603050405020304" pitchFamily="18" charset="0"/>
              </a:rPr>
              <a:t>– kivéve a veszélyes technológia esetét – </a:t>
            </a:r>
            <a:r>
              <a:rPr lang="hu-HU" b="1" kern="100" dirty="0">
                <a:solidFill>
                  <a:schemeClr val="tx1"/>
                </a:solidFill>
                <a:latin typeface="Times New Roman" panose="02020603050405020304" pitchFamily="18" charset="0"/>
                <a:ea typeface="Noto Sans CJK SC"/>
                <a:cs typeface="Times New Roman" panose="02020603050405020304" pitchFamily="18" charset="0"/>
              </a:rPr>
              <a:t>szakirányú képzettséggel és munkavédelmi szakképzettséggel rendelkező személy</a:t>
            </a:r>
            <a:r>
              <a:rPr lang="hu-HU" kern="100" dirty="0">
                <a:solidFill>
                  <a:schemeClr val="tx1"/>
                </a:solidFill>
                <a:latin typeface="Times New Roman" panose="02020603050405020304" pitchFamily="18" charset="0"/>
                <a:ea typeface="Noto Sans CJK SC"/>
                <a:cs typeface="Times New Roman" panose="02020603050405020304" pitchFamily="18" charset="0"/>
              </a:rPr>
              <a:t>, vagy jogszabályban erre feljogosított személy, vagy erre akkreditált intézmény végezheti. A veszélyes technológia vizsgálatát szakirányú munkabiztonsági szakértői engedéllyel rendelkező személy végezheti.</a:t>
            </a:r>
          </a:p>
          <a:p>
            <a:pPr algn="just">
              <a:lnSpc>
                <a:spcPct val="115000"/>
              </a:lnSpc>
              <a:spcAft>
                <a:spcPts val="700"/>
              </a:spcAft>
            </a:pPr>
            <a:endParaRPr lang="hu-HU" b="1" kern="100" dirty="0">
              <a:solidFill>
                <a:schemeClr val="tx1"/>
              </a:solidFill>
              <a:latin typeface="Times New Roman" panose="02020603050405020304" pitchFamily="18" charset="0"/>
              <a:ea typeface="Noto Sans CJK SC"/>
              <a:cs typeface="Times New Roman" panose="02020603050405020304" pitchFamily="18" charset="0"/>
            </a:endParaRPr>
          </a:p>
        </p:txBody>
      </p:sp>
      <p:sp>
        <p:nvSpPr>
          <p:cNvPr id="6" name="Lekerekített téglalap 5"/>
          <p:cNvSpPr/>
          <p:nvPr/>
        </p:nvSpPr>
        <p:spPr>
          <a:xfrm flipH="1">
            <a:off x="670524" y="3355849"/>
            <a:ext cx="10633165" cy="3355848"/>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hu-HU" sz="1600" dirty="0">
              <a:solidFill>
                <a:schemeClr val="tx1"/>
              </a:solidFill>
              <a:latin typeface="Times New Roman" panose="02020603050405020304" pitchFamily="18" charset="0"/>
              <a:cs typeface="Times New Roman" panose="02020603050405020304" pitchFamily="18" charset="0"/>
            </a:endParaRPr>
          </a:p>
          <a:p>
            <a:endParaRPr lang="hu-HU" sz="1600" dirty="0">
              <a:solidFill>
                <a:schemeClr val="tx1"/>
              </a:solidFill>
              <a:latin typeface="Times New Roman" panose="02020603050405020304" pitchFamily="18" charset="0"/>
              <a:cs typeface="Times New Roman" panose="02020603050405020304" pitchFamily="18" charset="0"/>
            </a:endParaRPr>
          </a:p>
          <a:p>
            <a:endParaRPr lang="hu-HU" sz="1600" dirty="0">
              <a:solidFill>
                <a:schemeClr val="tx1"/>
              </a:solidFill>
              <a:latin typeface="Times New Roman" panose="02020603050405020304" pitchFamily="18" charset="0"/>
              <a:cs typeface="Times New Roman" panose="02020603050405020304" pitchFamily="18" charset="0"/>
            </a:endParaRPr>
          </a:p>
          <a:p>
            <a:pPr algn="just">
              <a:lnSpc>
                <a:spcPct val="114000"/>
              </a:lnSpc>
            </a:pPr>
            <a:r>
              <a:rPr lang="hu-HU" sz="1600" i="1" dirty="0">
                <a:solidFill>
                  <a:schemeClr val="tx1"/>
                </a:solidFill>
                <a:latin typeface="Times New Roman" panose="02020603050405020304" pitchFamily="18" charset="0"/>
                <a:cs typeface="Times New Roman" panose="02020603050405020304" pitchFamily="18" charset="0"/>
              </a:rPr>
              <a:t>Az Mvt. módosítását megelőzően az üzembe helyezés utáni időszakos biztonsági felülvizsgálat elvégzésére szigorúbb képesítési követelmények voltak meghatározva, mint az üzembe helyezés előttire. A jogalkotó szándéka az volt, hogy </a:t>
            </a:r>
            <a:r>
              <a:rPr lang="hu-HU" sz="1600" b="1" i="1" dirty="0">
                <a:solidFill>
                  <a:schemeClr val="tx1"/>
                </a:solidFill>
                <a:latin typeface="Times New Roman" panose="02020603050405020304" pitchFamily="18" charset="0"/>
                <a:cs typeface="Times New Roman" panose="02020603050405020304" pitchFamily="18" charset="0"/>
              </a:rPr>
              <a:t>a két szaktevékenység elvégzésének feltételeit szinkronba hozza és a munkavédelmi szempontú előzetes vizsgálatnál is előírja a szigorúbb szakmai követelményeket.</a:t>
            </a:r>
          </a:p>
          <a:p>
            <a:pPr algn="just">
              <a:lnSpc>
                <a:spcPct val="114000"/>
              </a:lnSpc>
            </a:pPr>
            <a:r>
              <a:rPr lang="hu-HU" sz="1600" i="1" dirty="0"/>
              <a:t> </a:t>
            </a:r>
            <a:r>
              <a:rPr lang="hu-HU" sz="1600" i="1" dirty="0">
                <a:solidFill>
                  <a:schemeClr val="tx1"/>
                </a:solidFill>
                <a:latin typeface="Times New Roman" panose="02020603050405020304" pitchFamily="18" charset="0"/>
                <a:cs typeface="Times New Roman" panose="02020603050405020304" pitchFamily="18" charset="0"/>
              </a:rPr>
              <a:t>Értelmezésünk szerint általánosságban egy veszélyes gép, berendezés esetén az üzembe helyezés előtti munkavédelmi szempontú előzetes vizsgálat elvégzéshez szükséges szakirányú képzettségként elfogadhatóak a közép vagy felsőfokú gépészeti vagy géptípus szerinti műszaki szakképesítések, végzettségek.</a:t>
            </a:r>
          </a:p>
          <a:p>
            <a:pPr>
              <a:lnSpc>
                <a:spcPct val="114000"/>
              </a:lnSpc>
            </a:pPr>
            <a:r>
              <a:rPr lang="hu-HU" sz="1600" i="1" dirty="0">
                <a:solidFill>
                  <a:schemeClr val="tx1"/>
                </a:solidFill>
                <a:latin typeface="Times New Roman" panose="02020603050405020304" pitchFamily="18" charset="0"/>
                <a:cs typeface="Times New Roman" panose="02020603050405020304" pitchFamily="18" charset="0"/>
              </a:rPr>
              <a:t>Például egy targonca esetén az emelőgép ügyintézői szakképesítés a munkavédelmi szakmai képesítéssel együtt feljogosít a munkavédelmi szempontú előzetes vizsgálat elvégzésére.</a:t>
            </a:r>
            <a:br>
              <a:rPr lang="hu-HU" sz="1600" b="1" u="sng" dirty="0"/>
            </a:br>
            <a:endParaRPr lang="hu-HU" sz="1600" dirty="0"/>
          </a:p>
          <a:p>
            <a:br>
              <a:rPr lang="hu-HU" sz="1600" dirty="0"/>
            </a:br>
            <a:endParaRPr lang="hu-HU" sz="1600" b="1" kern="100" dirty="0">
              <a:solidFill>
                <a:schemeClr val="tx1"/>
              </a:solidFill>
              <a:latin typeface="Times New Roman" panose="02020603050405020304" pitchFamily="18" charset="0"/>
              <a:ea typeface="Noto Sans CJK SC"/>
              <a:cs typeface="Times New Roman" panose="02020603050405020304" pitchFamily="18" charset="0"/>
            </a:endParaRPr>
          </a:p>
        </p:txBody>
      </p:sp>
    </p:spTree>
    <p:extLst>
      <p:ext uri="{BB962C8B-B14F-4D97-AF65-F5344CB8AC3E}">
        <p14:creationId xmlns:p14="http://schemas.microsoft.com/office/powerpoint/2010/main" val="3447039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577758" y="447598"/>
            <a:ext cx="10895303" cy="621799"/>
          </a:xfrm>
        </p:spPr>
        <p:txBody>
          <a:bodyPr>
            <a:normAutofit fontScale="90000"/>
          </a:bodyPr>
          <a:lstStyle/>
          <a:p>
            <a:pPr algn="ctr"/>
            <a:r>
              <a:rPr lang="hu-HU" sz="2600" b="1" dirty="0">
                <a:solidFill>
                  <a:schemeClr val="accent1">
                    <a:lumMod val="50000"/>
                  </a:schemeClr>
                </a:solidFill>
                <a:latin typeface="Segoe UI" panose="020B0502040204020203" pitchFamily="34" charset="0"/>
                <a:cs typeface="Segoe UI" panose="020B0502040204020203" pitchFamily="34" charset="0"/>
              </a:rPr>
              <a:t>A munkabiztonsági </a:t>
            </a:r>
            <a:r>
              <a:rPr lang="hu-HU" sz="2600" dirty="0">
                <a:solidFill>
                  <a:schemeClr val="accent1">
                    <a:lumMod val="50000"/>
                  </a:schemeClr>
                </a:solidFill>
                <a:latin typeface="Segoe UI" panose="020B0502040204020203" pitchFamily="34" charset="0"/>
                <a:cs typeface="Segoe UI" panose="020B0502040204020203" pitchFamily="34" charset="0"/>
              </a:rPr>
              <a:t>szaktevékenység ellátását érintő módosítások  </a:t>
            </a:r>
            <a:br>
              <a:rPr lang="hu-HU" sz="2600" b="1" dirty="0">
                <a:solidFill>
                  <a:schemeClr val="accent1">
                    <a:lumMod val="50000"/>
                  </a:schemeClr>
                </a:solidFill>
                <a:latin typeface="Segoe UI" panose="020B0502040204020203" pitchFamily="34" charset="0"/>
                <a:cs typeface="Segoe UI" panose="020B0502040204020203" pitchFamily="34" charset="0"/>
              </a:rPr>
            </a:br>
            <a:r>
              <a:rPr lang="hu-HU" sz="2600" b="1" dirty="0">
                <a:solidFill>
                  <a:schemeClr val="accent1">
                    <a:lumMod val="50000"/>
                  </a:schemeClr>
                </a:solidFill>
                <a:latin typeface="Segoe UI" panose="020B0502040204020203" pitchFamily="34" charset="0"/>
                <a:cs typeface="Segoe UI" panose="020B0502040204020203" pitchFamily="34" charset="0"/>
              </a:rPr>
              <a:t>Hatályos 2026.01.01.</a:t>
            </a:r>
          </a:p>
        </p:txBody>
      </p:sp>
      <p:sp>
        <p:nvSpPr>
          <p:cNvPr id="8" name="Lekerekített téglalap 7"/>
          <p:cNvSpPr/>
          <p:nvPr/>
        </p:nvSpPr>
        <p:spPr>
          <a:xfrm flipH="1">
            <a:off x="670528" y="3775973"/>
            <a:ext cx="10633165" cy="2226365"/>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15000"/>
              </a:lnSpc>
              <a:spcAft>
                <a:spcPts val="700"/>
              </a:spcAft>
            </a:pPr>
            <a:r>
              <a:rPr lang="hu-HU" kern="100" dirty="0">
                <a:solidFill>
                  <a:schemeClr val="tx1"/>
                </a:solidFill>
                <a:latin typeface="Times New Roman" panose="02020603050405020304" pitchFamily="18" charset="0"/>
                <a:ea typeface="Noto Sans CJK SC"/>
                <a:cs typeface="Times New Roman" panose="02020603050405020304" pitchFamily="18" charset="0"/>
              </a:rPr>
              <a:t>Mvt. 54. § (8a) A </a:t>
            </a:r>
            <a:r>
              <a:rPr lang="hu-HU" kern="100" dirty="0">
                <a:solidFill>
                  <a:srgbClr val="FF0000"/>
                </a:solidFill>
                <a:latin typeface="Times New Roman" panose="02020603050405020304" pitchFamily="18" charset="0"/>
                <a:ea typeface="Noto Sans CJK SC"/>
                <a:cs typeface="Times New Roman" panose="02020603050405020304" pitchFamily="18" charset="0"/>
              </a:rPr>
              <a:t>kockázatértékelés</a:t>
            </a:r>
            <a:r>
              <a:rPr lang="hu-HU" kern="100" dirty="0">
                <a:solidFill>
                  <a:schemeClr val="tx1"/>
                </a:solidFill>
                <a:latin typeface="Times New Roman" panose="02020603050405020304" pitchFamily="18" charset="0"/>
                <a:ea typeface="Noto Sans CJK SC"/>
                <a:cs typeface="Times New Roman" panose="02020603050405020304" pitchFamily="18" charset="0"/>
              </a:rPr>
              <a:t> elkészítése a foglalkoztatáspolitikáért felelős miniszter rendelete szerinti </a:t>
            </a:r>
            <a:r>
              <a:rPr lang="hu-HU" b="1" kern="100" dirty="0">
                <a:solidFill>
                  <a:schemeClr val="tx1"/>
                </a:solidFill>
                <a:latin typeface="Times New Roman" panose="02020603050405020304" pitchFamily="18" charset="0"/>
                <a:ea typeface="Noto Sans CJK SC"/>
                <a:cs typeface="Times New Roman" panose="02020603050405020304" pitchFamily="18" charset="0"/>
              </a:rPr>
              <a:t>I. veszélyességi osztályba sorolt tevékenységek esetén a legalább 50 főt foglalkoztató munkáltatónál </a:t>
            </a:r>
            <a:r>
              <a:rPr lang="hu-HU" b="1" u="sng" kern="100" dirty="0">
                <a:solidFill>
                  <a:schemeClr val="tx1"/>
                </a:solidFill>
                <a:latin typeface="Times New Roman" panose="02020603050405020304" pitchFamily="18" charset="0"/>
                <a:ea typeface="Noto Sans CJK SC"/>
                <a:cs typeface="Times New Roman" panose="02020603050405020304" pitchFamily="18" charset="0"/>
              </a:rPr>
              <a:t>felsőfokú</a:t>
            </a:r>
            <a:r>
              <a:rPr lang="hu-HU" b="1" kern="100" dirty="0">
                <a:solidFill>
                  <a:schemeClr val="tx1"/>
                </a:solidFill>
                <a:latin typeface="Times New Roman" panose="02020603050405020304" pitchFamily="18" charset="0"/>
                <a:ea typeface="Noto Sans CJK SC"/>
                <a:cs typeface="Times New Roman" panose="02020603050405020304" pitchFamily="18" charset="0"/>
              </a:rPr>
              <a:t> munkavédelmi szakképzettséggel látható el.</a:t>
            </a:r>
          </a:p>
        </p:txBody>
      </p:sp>
      <p:sp>
        <p:nvSpPr>
          <p:cNvPr id="5" name="Lekerekített téglalap 4"/>
          <p:cNvSpPr/>
          <p:nvPr/>
        </p:nvSpPr>
        <p:spPr>
          <a:xfrm flipH="1">
            <a:off x="670528" y="1518805"/>
            <a:ext cx="10633165" cy="1941087"/>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15000"/>
              </a:lnSpc>
              <a:spcAft>
                <a:spcPts val="700"/>
              </a:spcAft>
            </a:pPr>
            <a:r>
              <a:rPr lang="hu-HU" dirty="0">
                <a:solidFill>
                  <a:schemeClr val="tx1"/>
                </a:solidFill>
                <a:latin typeface="Times New Roman" pitchFamily="18" charset="0"/>
                <a:cs typeface="Times New Roman" pitchFamily="18" charset="0"/>
              </a:rPr>
              <a:t>Mvt. 54. § (6c) A </a:t>
            </a:r>
            <a:r>
              <a:rPr lang="hu-HU" dirty="0">
                <a:solidFill>
                  <a:srgbClr val="FF0000"/>
                </a:solidFill>
                <a:latin typeface="Times New Roman" pitchFamily="18" charset="0"/>
                <a:cs typeface="Times New Roman" pitchFamily="18" charset="0"/>
              </a:rPr>
              <a:t>megelőzési stratégia </a:t>
            </a:r>
            <a:r>
              <a:rPr lang="hu-HU" dirty="0">
                <a:solidFill>
                  <a:schemeClr val="tx1"/>
                </a:solidFill>
                <a:latin typeface="Times New Roman" pitchFamily="18" charset="0"/>
                <a:cs typeface="Times New Roman" pitchFamily="18" charset="0"/>
              </a:rPr>
              <a:t>munkabiztonsági tartalmának kialakítása a legalább </a:t>
            </a:r>
            <a:r>
              <a:rPr lang="hu-HU" b="1" dirty="0">
                <a:solidFill>
                  <a:schemeClr val="tx1"/>
                </a:solidFill>
                <a:latin typeface="Times New Roman" pitchFamily="18" charset="0"/>
                <a:cs typeface="Times New Roman" pitchFamily="18" charset="0"/>
              </a:rPr>
              <a:t>50 főt foglalkoztató munkáltatóknál a foglalkoztatáspolitikáért felelős miniszter rendelete szerinti I. és II. veszélyességi osztályba sorolt tevékenységek esetén </a:t>
            </a:r>
            <a:r>
              <a:rPr lang="hu-HU" b="1" u="sng" dirty="0">
                <a:solidFill>
                  <a:schemeClr val="tx1"/>
                </a:solidFill>
                <a:latin typeface="Times New Roman" pitchFamily="18" charset="0"/>
                <a:cs typeface="Times New Roman" pitchFamily="18" charset="0"/>
              </a:rPr>
              <a:t>felsőfokú</a:t>
            </a:r>
            <a:r>
              <a:rPr lang="hu-HU" b="1" dirty="0">
                <a:solidFill>
                  <a:schemeClr val="tx1"/>
                </a:solidFill>
                <a:latin typeface="Times New Roman" pitchFamily="18" charset="0"/>
                <a:cs typeface="Times New Roman" pitchFamily="18" charset="0"/>
              </a:rPr>
              <a:t> munkavédelmi szakképzettséggel látható el.</a:t>
            </a:r>
            <a:endParaRPr lang="hu-HU" dirty="0">
              <a:solidFill>
                <a:schemeClr val="tx1"/>
              </a:solidFill>
              <a:latin typeface="Times New Roman" pitchFamily="18" charset="0"/>
              <a:cs typeface="Times New Roman" pitchFamily="18" charset="0"/>
            </a:endParaRPr>
          </a:p>
          <a:p>
            <a:pPr algn="just">
              <a:lnSpc>
                <a:spcPct val="115000"/>
              </a:lnSpc>
              <a:spcAft>
                <a:spcPts val="700"/>
              </a:spcAft>
            </a:pPr>
            <a:endParaRPr lang="hu-HU" b="1" kern="100" dirty="0">
              <a:solidFill>
                <a:schemeClr val="tx1"/>
              </a:solidFill>
              <a:latin typeface="Times New Roman" panose="02020603050405020304" pitchFamily="18" charset="0"/>
              <a:ea typeface="Noto Sans CJK SC"/>
              <a:cs typeface="Times New Roman" panose="02020603050405020304" pitchFamily="18" charset="0"/>
            </a:endParaRPr>
          </a:p>
        </p:txBody>
      </p:sp>
    </p:spTree>
    <p:extLst>
      <p:ext uri="{BB962C8B-B14F-4D97-AF65-F5344CB8AC3E}">
        <p14:creationId xmlns:p14="http://schemas.microsoft.com/office/powerpoint/2010/main" val="2393308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45323" y="134739"/>
            <a:ext cx="10895303" cy="621799"/>
          </a:xfrm>
        </p:spPr>
        <p:txBody>
          <a:bodyPr>
            <a:normAutofit/>
          </a:bodyPr>
          <a:lstStyle/>
          <a:p>
            <a:pPr algn="ctr"/>
            <a:r>
              <a:rPr lang="hu-HU" sz="2600" b="1" dirty="0">
                <a:solidFill>
                  <a:schemeClr val="accent1">
                    <a:lumMod val="50000"/>
                  </a:schemeClr>
                </a:solidFill>
                <a:latin typeface="Segoe UI" panose="020B0502040204020203" pitchFamily="34" charset="0"/>
                <a:cs typeface="Segoe UI" panose="020B0502040204020203" pitchFamily="34" charset="0"/>
              </a:rPr>
              <a:t>A GDPR rendelet szerinti módosítások </a:t>
            </a:r>
          </a:p>
        </p:txBody>
      </p:sp>
      <p:sp>
        <p:nvSpPr>
          <p:cNvPr id="7" name="Lekerekített téglalap 6"/>
          <p:cNvSpPr/>
          <p:nvPr/>
        </p:nvSpPr>
        <p:spPr>
          <a:xfrm flipH="1">
            <a:off x="577758" y="888655"/>
            <a:ext cx="10633164" cy="1514911"/>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hu-HU" dirty="0">
                <a:solidFill>
                  <a:schemeClr val="tx1"/>
                </a:solidFill>
                <a:latin typeface="Times New Roman" pitchFamily="18" charset="0"/>
                <a:cs typeface="Times New Roman" pitchFamily="18" charset="0"/>
              </a:rPr>
              <a:t>Az </a:t>
            </a:r>
            <a:r>
              <a:rPr lang="hu-HU" dirty="0">
                <a:solidFill>
                  <a:srgbClr val="FF0000"/>
                </a:solidFill>
                <a:latin typeface="Times New Roman" pitchFamily="18" charset="0"/>
                <a:cs typeface="Times New Roman" pitchFamily="18" charset="0"/>
              </a:rPr>
              <a:t>építési munkahelyek </a:t>
            </a:r>
            <a:r>
              <a:rPr lang="hu-HU" dirty="0">
                <a:solidFill>
                  <a:schemeClr val="tx1"/>
                </a:solidFill>
                <a:latin typeface="Times New Roman" pitchFamily="18" charset="0"/>
                <a:cs typeface="Times New Roman" pitchFamily="18" charset="0"/>
              </a:rPr>
              <a:t>tekintetében az Mvt. 63/D. §-sal egészült ki a GDPR rendeletre tekintettel. A módosítás az építési munkahelyen végzett tevékenység bejelentésével kapcsolatos szabályokat </a:t>
            </a:r>
            <a:r>
              <a:rPr lang="hu-HU" b="1" dirty="0">
                <a:solidFill>
                  <a:schemeClr val="tx1"/>
                </a:solidFill>
                <a:latin typeface="Times New Roman" pitchFamily="18" charset="0"/>
                <a:cs typeface="Times New Roman" pitchFamily="18" charset="0"/>
              </a:rPr>
              <a:t>a jelenlegi ágazati miniszteri rendeleti szintről törvényi szintre emeli</a:t>
            </a:r>
            <a:r>
              <a:rPr lang="hu-HU" dirty="0">
                <a:solidFill>
                  <a:schemeClr val="tx1"/>
                </a:solidFill>
                <a:latin typeface="Times New Roman" pitchFamily="18" charset="0"/>
                <a:cs typeface="Times New Roman" pitchFamily="18" charset="0"/>
              </a:rPr>
              <a:t>. Az Mvt. szabályozza a továbbiakban a bejelentés tartalmát, az adatkezelés célját, az adatokra vonatkozó őrzési időt (3 év). </a:t>
            </a:r>
          </a:p>
        </p:txBody>
      </p:sp>
      <p:sp>
        <p:nvSpPr>
          <p:cNvPr id="8" name="Lekerekített téglalap 7"/>
          <p:cNvSpPr/>
          <p:nvPr/>
        </p:nvSpPr>
        <p:spPr>
          <a:xfrm flipH="1">
            <a:off x="576393" y="2552368"/>
            <a:ext cx="10633165" cy="1723541"/>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hu-HU" dirty="0">
                <a:solidFill>
                  <a:schemeClr val="tx1"/>
                </a:solidFill>
                <a:latin typeface="Times New Roman" pitchFamily="18" charset="0"/>
                <a:cs typeface="Times New Roman" pitchFamily="18" charset="0"/>
              </a:rPr>
              <a:t>A </a:t>
            </a:r>
            <a:r>
              <a:rPr lang="hu-HU" dirty="0">
                <a:solidFill>
                  <a:srgbClr val="FF0000"/>
                </a:solidFill>
                <a:latin typeface="Times New Roman" pitchFamily="18" charset="0"/>
                <a:cs typeface="Times New Roman" pitchFamily="18" charset="0"/>
              </a:rPr>
              <a:t>biológiai tényezők </a:t>
            </a:r>
            <a:r>
              <a:rPr lang="hu-HU" dirty="0">
                <a:solidFill>
                  <a:schemeClr val="tx1"/>
                </a:solidFill>
                <a:latin typeface="Times New Roman" pitchFamily="18" charset="0"/>
                <a:cs typeface="Times New Roman" pitchFamily="18" charset="0"/>
              </a:rPr>
              <a:t>kapcsán az Mvt. a 63/E-F. §-sal egészült ki. A módosítás </a:t>
            </a:r>
            <a:r>
              <a:rPr lang="hu-HU" b="1" dirty="0">
                <a:solidFill>
                  <a:schemeClr val="tx1"/>
                </a:solidFill>
                <a:latin typeface="Times New Roman" pitchFamily="18" charset="0"/>
                <a:cs typeface="Times New Roman" pitchFamily="18" charset="0"/>
              </a:rPr>
              <a:t>a jelenlegi ágazati miniszteri rendeleti szintről törvényi szintre emeli az adatkezelési szabályokat</a:t>
            </a:r>
            <a:r>
              <a:rPr lang="hu-HU" dirty="0">
                <a:solidFill>
                  <a:schemeClr val="tx1"/>
                </a:solidFill>
                <a:latin typeface="Times New Roman" pitchFamily="18" charset="0"/>
                <a:cs typeface="Times New Roman" pitchFamily="18" charset="0"/>
              </a:rPr>
              <a:t>. A rendelkezés szabályozza a biológiai tényezők hatásának kitett munkavállalókról vezetett jegyzék célját, tartalmát, az adatok őrzési idejét.</a:t>
            </a:r>
          </a:p>
          <a:p>
            <a:pPr algn="just"/>
            <a:r>
              <a:rPr lang="hu-HU" dirty="0">
                <a:solidFill>
                  <a:schemeClr val="tx1"/>
                </a:solidFill>
                <a:latin typeface="Times New Roman" pitchFamily="18" charset="0"/>
                <a:cs typeface="Times New Roman" pitchFamily="18" charset="0"/>
              </a:rPr>
              <a:t>Bizonyos biológiai tényezőkkel történő tevékenységeket a munkavédelmi hatóság számára be kell jelenteni. A rendelkezés szabályozza a bejelentés tartalmát, célját, az adatok őrzési idejét (5 év).</a:t>
            </a:r>
            <a:endParaRPr lang="hu-HU" b="1" dirty="0">
              <a:solidFill>
                <a:schemeClr val="tx1"/>
              </a:solidFill>
              <a:latin typeface="Times New Roman" panose="02020603050405020304" pitchFamily="18" charset="0"/>
              <a:ea typeface="Calibri" panose="020F0502020204030204" pitchFamily="34" charset="0"/>
              <a:cs typeface="Times New Roman" pitchFamily="18" charset="0"/>
            </a:endParaRPr>
          </a:p>
        </p:txBody>
      </p:sp>
      <p:sp>
        <p:nvSpPr>
          <p:cNvPr id="5" name="Lekerekített téglalap 4"/>
          <p:cNvSpPr/>
          <p:nvPr/>
        </p:nvSpPr>
        <p:spPr>
          <a:xfrm flipH="1">
            <a:off x="576392" y="4424711"/>
            <a:ext cx="10634529" cy="1819335"/>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Aft>
                <a:spcPts val="700"/>
              </a:spcAft>
            </a:pPr>
            <a:r>
              <a:rPr lang="hu-HU" dirty="0">
                <a:solidFill>
                  <a:srgbClr val="FF0000"/>
                </a:solidFill>
                <a:latin typeface="Times New Roman" pitchFamily="18" charset="0"/>
                <a:cs typeface="Times New Roman" pitchFamily="18" charset="0"/>
              </a:rPr>
              <a:t>Azbeszttel végzett tevékenység </a:t>
            </a:r>
            <a:r>
              <a:rPr lang="hu-HU" dirty="0">
                <a:solidFill>
                  <a:schemeClr val="tx1"/>
                </a:solidFill>
                <a:latin typeface="Times New Roman" pitchFamily="18" charset="0"/>
                <a:cs typeface="Times New Roman" pitchFamily="18" charset="0"/>
              </a:rPr>
              <a:t>tekintetében az Mvt. a 63/G. §-sal egészült ki. A módosítás </a:t>
            </a:r>
            <a:r>
              <a:rPr lang="hu-HU" b="1" dirty="0">
                <a:solidFill>
                  <a:schemeClr val="tx1"/>
                </a:solidFill>
                <a:latin typeface="Times New Roman" pitchFamily="18" charset="0"/>
                <a:cs typeface="Times New Roman" pitchFamily="18" charset="0"/>
              </a:rPr>
              <a:t>a jelenlegi ágazati miniszteri rendeleti szintről törvényi szintre emeli az adatkezelési szabályokat.</a:t>
            </a:r>
            <a:r>
              <a:rPr lang="hu-HU" dirty="0">
                <a:solidFill>
                  <a:schemeClr val="tx1"/>
                </a:solidFill>
                <a:latin typeface="Times New Roman" pitchFamily="18" charset="0"/>
                <a:cs typeface="Times New Roman" pitchFamily="18" charset="0"/>
              </a:rPr>
              <a:t> Az azbeszt különösen veszélyes rákkeltő anyag, ezért az azbeszttel történő tevékenységet a rákkeltő anyagok bejelentésétől függetlenül külön is be kell jelenteni a munkavédelmi hatóság számára. A hatóság a bejelentések alapján nyilvántartást vezet. A bejelentés és a nyilvántartás tartalmát, célját, az adatok őrzési idejét (50 év) szabályozza a rendelkezés. </a:t>
            </a:r>
            <a:endParaRPr lang="hu-HU" b="1" dirty="0">
              <a:solidFill>
                <a:schemeClr val="tx1"/>
              </a:solidFill>
              <a:latin typeface="Times New Roman" panose="02020603050405020304" pitchFamily="18" charset="0"/>
              <a:ea typeface="Calibri" panose="020F0502020204030204" pitchFamily="34" charset="0"/>
              <a:cs typeface="Times New Roman" pitchFamily="18" charset="0"/>
            </a:endParaRPr>
          </a:p>
        </p:txBody>
      </p:sp>
    </p:spTree>
    <p:extLst>
      <p:ext uri="{BB962C8B-B14F-4D97-AF65-F5344CB8AC3E}">
        <p14:creationId xmlns:p14="http://schemas.microsoft.com/office/powerpoint/2010/main" val="78583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46689" y="221237"/>
            <a:ext cx="10895303" cy="621799"/>
          </a:xfrm>
        </p:spPr>
        <p:txBody>
          <a:bodyPr>
            <a:normAutofit/>
          </a:bodyPr>
          <a:lstStyle/>
          <a:p>
            <a:pPr algn="ctr"/>
            <a:r>
              <a:rPr lang="hu-HU" sz="2600" b="1" dirty="0">
                <a:solidFill>
                  <a:schemeClr val="accent1">
                    <a:lumMod val="50000"/>
                  </a:schemeClr>
                </a:solidFill>
                <a:latin typeface="Segoe UI" panose="020B0502040204020203" pitchFamily="34" charset="0"/>
                <a:cs typeface="Segoe UI" panose="020B0502040204020203" pitchFamily="34" charset="0"/>
              </a:rPr>
              <a:t>A GDPR rendelet szerinti módosítások </a:t>
            </a:r>
          </a:p>
        </p:txBody>
      </p:sp>
      <p:sp>
        <p:nvSpPr>
          <p:cNvPr id="7" name="Lekerekített téglalap 6"/>
          <p:cNvSpPr/>
          <p:nvPr/>
        </p:nvSpPr>
        <p:spPr>
          <a:xfrm flipH="1">
            <a:off x="577759" y="1071535"/>
            <a:ext cx="10633164" cy="1770519"/>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hu-HU" dirty="0">
                <a:solidFill>
                  <a:srgbClr val="FF0000"/>
                </a:solidFill>
                <a:latin typeface="Times New Roman" pitchFamily="18" charset="0"/>
                <a:cs typeface="Times New Roman" pitchFamily="18" charset="0"/>
              </a:rPr>
              <a:t>Túlnyomásos légtérben végzett tevékenység </a:t>
            </a:r>
            <a:r>
              <a:rPr lang="hu-HU" dirty="0">
                <a:solidFill>
                  <a:schemeClr val="tx1"/>
                </a:solidFill>
                <a:latin typeface="Times New Roman" pitchFamily="18" charset="0"/>
                <a:cs typeface="Times New Roman" pitchFamily="18" charset="0"/>
              </a:rPr>
              <a:t>kapcsán az Mvt. a 63/H. §-sal egészült ki. A módosítás </a:t>
            </a:r>
            <a:r>
              <a:rPr lang="hu-HU" b="1" dirty="0">
                <a:solidFill>
                  <a:schemeClr val="tx1"/>
                </a:solidFill>
                <a:latin typeface="Times New Roman" pitchFamily="18" charset="0"/>
                <a:cs typeface="Times New Roman" pitchFamily="18" charset="0"/>
              </a:rPr>
              <a:t>a jelenlegi ágazati miniszteri rendeleti szintről törvényi szintre emeli az adatkezelési szabályokat.</a:t>
            </a:r>
          </a:p>
          <a:p>
            <a:pPr algn="just"/>
            <a:r>
              <a:rPr lang="hu-HU" dirty="0">
                <a:solidFill>
                  <a:schemeClr val="tx1"/>
                </a:solidFill>
                <a:latin typeface="Times New Roman" pitchFamily="18" charset="0"/>
                <a:cs typeface="Times New Roman" pitchFamily="18" charset="0"/>
              </a:rPr>
              <a:t>A túlnyomásos légtérben végzett tevékenységet be kell jelenteni a munkavédelmi hatóságnak. A bejelentés tartalmát, célját és az adatok őrzési idejét (3 év) szabályozza a rendelkezés. </a:t>
            </a:r>
          </a:p>
        </p:txBody>
      </p:sp>
      <p:sp>
        <p:nvSpPr>
          <p:cNvPr id="8" name="Lekerekített téglalap 7"/>
          <p:cNvSpPr/>
          <p:nvPr/>
        </p:nvSpPr>
        <p:spPr>
          <a:xfrm flipH="1">
            <a:off x="577759" y="3101545"/>
            <a:ext cx="10633165" cy="2906309"/>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hu-HU" dirty="0">
                <a:solidFill>
                  <a:schemeClr val="tx1"/>
                </a:solidFill>
                <a:latin typeface="Times New Roman" pitchFamily="18" charset="0"/>
                <a:cs typeface="Times New Roman" pitchFamily="18" charset="0"/>
              </a:rPr>
              <a:t>A munkavégzés (egészségügyi szolgáltatás) során használt </a:t>
            </a:r>
            <a:r>
              <a:rPr lang="hu-HU" dirty="0">
                <a:solidFill>
                  <a:srgbClr val="FF0000"/>
                </a:solidFill>
                <a:latin typeface="Times New Roman" pitchFamily="18" charset="0"/>
                <a:cs typeface="Times New Roman" pitchFamily="18" charset="0"/>
              </a:rPr>
              <a:t>éles, hegyes munkaeszközök </a:t>
            </a:r>
            <a:r>
              <a:rPr lang="hu-HU" dirty="0">
                <a:solidFill>
                  <a:schemeClr val="tx1"/>
                </a:solidFill>
                <a:latin typeface="Times New Roman" pitchFamily="18" charset="0"/>
                <a:cs typeface="Times New Roman" pitchFamily="18" charset="0"/>
              </a:rPr>
              <a:t>tekintetében kiegészült az Mvt. a 63/I. §-sal. A módosítás </a:t>
            </a:r>
            <a:r>
              <a:rPr lang="hu-HU" b="1" dirty="0">
                <a:solidFill>
                  <a:schemeClr val="tx1"/>
                </a:solidFill>
                <a:latin typeface="Times New Roman" pitchFamily="18" charset="0"/>
                <a:cs typeface="Times New Roman" pitchFamily="18" charset="0"/>
              </a:rPr>
              <a:t>a jelenlegi ágazati miniszteri rendeleti szintről törvényi szintre emeli az adatkezelési szabályokat. </a:t>
            </a:r>
            <a:r>
              <a:rPr lang="hu-HU" dirty="0">
                <a:solidFill>
                  <a:schemeClr val="tx1"/>
                </a:solidFill>
                <a:latin typeface="Times New Roman" pitchFamily="18" charset="0"/>
                <a:cs typeface="Times New Roman" pitchFamily="18" charset="0"/>
              </a:rPr>
              <a:t>A rendelkezés szabályozza az egészségügyi szolgáltatás keretében használt, éles vagy hegyes munkaeszközök használatából eredő kockázatok esetén szükséges bejelentést. Az éles vagy hegyes eszközök által a munkavállalóknak okozott sérülések és fertőzések kockázatának megszüntetése vagy minimálisra csökkentése céljából, akkor, ha ezt a kockázatot a kockázatértékelés megállapítja, a kockázatértékelést a munkavédelmi hatóságnak meg kell küldeni és bejelentést kell tenni. A rendelkezés szabályozza a bejelentés tartalmát, célját, az adatok őrzési idejét (5 év). </a:t>
            </a:r>
            <a:endParaRPr lang="hu-HU" b="1" dirty="0">
              <a:solidFill>
                <a:schemeClr val="tx1"/>
              </a:solidFill>
              <a:latin typeface="Times New Roman" panose="02020603050405020304" pitchFamily="18" charset="0"/>
              <a:ea typeface="Calibri" panose="020F0502020204030204" pitchFamily="34" charset="0"/>
              <a:cs typeface="Times New Roman" pitchFamily="18" charset="0"/>
            </a:endParaRPr>
          </a:p>
        </p:txBody>
      </p:sp>
    </p:spTree>
    <p:extLst>
      <p:ext uri="{BB962C8B-B14F-4D97-AF65-F5344CB8AC3E}">
        <p14:creationId xmlns:p14="http://schemas.microsoft.com/office/powerpoint/2010/main" val="9974291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397259" y="196524"/>
            <a:ext cx="10895303" cy="621799"/>
          </a:xfrm>
        </p:spPr>
        <p:txBody>
          <a:bodyPr>
            <a:normAutofit/>
          </a:bodyPr>
          <a:lstStyle/>
          <a:p>
            <a:pPr algn="ctr"/>
            <a:r>
              <a:rPr lang="hu-HU" sz="2600" b="1" dirty="0">
                <a:solidFill>
                  <a:schemeClr val="accent1">
                    <a:lumMod val="50000"/>
                  </a:schemeClr>
                </a:solidFill>
                <a:latin typeface="Segoe UI" panose="020B0502040204020203" pitchFamily="34" charset="0"/>
                <a:cs typeface="Segoe UI" panose="020B0502040204020203" pitchFamily="34" charset="0"/>
              </a:rPr>
              <a:t>A GDPR rendelet szerinti módosítások </a:t>
            </a:r>
          </a:p>
        </p:txBody>
      </p:sp>
      <p:sp>
        <p:nvSpPr>
          <p:cNvPr id="7" name="Lekerekített téglalap 6"/>
          <p:cNvSpPr/>
          <p:nvPr/>
        </p:nvSpPr>
        <p:spPr>
          <a:xfrm flipH="1">
            <a:off x="478902" y="988685"/>
            <a:ext cx="10732019" cy="182842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hu-HU" dirty="0">
                <a:solidFill>
                  <a:schemeClr val="tx1"/>
                </a:solidFill>
                <a:latin typeface="Times New Roman" pitchFamily="18" charset="0"/>
                <a:cs typeface="Times New Roman" pitchFamily="18" charset="0"/>
              </a:rPr>
              <a:t>A GDPR rendeletnek való megfelelés érdekében az </a:t>
            </a:r>
            <a:r>
              <a:rPr lang="hu-HU" b="1" dirty="0">
                <a:solidFill>
                  <a:schemeClr val="tx1"/>
                </a:solidFill>
                <a:latin typeface="Times New Roman" pitchFamily="18" charset="0"/>
                <a:cs typeface="Times New Roman" pitchFamily="18" charset="0"/>
              </a:rPr>
              <a:t>Mvt.-ben került rögzítésre az eddig miniszteri rendeletben szereplő, a </a:t>
            </a:r>
            <a:r>
              <a:rPr lang="hu-HU" b="1" dirty="0">
                <a:solidFill>
                  <a:srgbClr val="FF0000"/>
                </a:solidFill>
                <a:latin typeface="Times New Roman" pitchFamily="18" charset="0"/>
                <a:cs typeface="Times New Roman" pitchFamily="18" charset="0"/>
              </a:rPr>
              <a:t>munkabaleseti nyilvántartásra </a:t>
            </a:r>
            <a:r>
              <a:rPr lang="hu-HU" b="1" dirty="0">
                <a:solidFill>
                  <a:schemeClr val="tx1"/>
                </a:solidFill>
                <a:latin typeface="Times New Roman" pitchFamily="18" charset="0"/>
                <a:cs typeface="Times New Roman" pitchFamily="18" charset="0"/>
              </a:rPr>
              <a:t>vonatkozó szabályozás</a:t>
            </a:r>
            <a:r>
              <a:rPr lang="hu-HU" dirty="0">
                <a:solidFill>
                  <a:schemeClr val="tx1"/>
                </a:solidFill>
                <a:latin typeface="Times New Roman" pitchFamily="18" charset="0"/>
                <a:cs typeface="Times New Roman" pitchFamily="18" charset="0"/>
              </a:rPr>
              <a:t>. A </a:t>
            </a:r>
            <a:r>
              <a:rPr lang="hu-HU" b="1" dirty="0">
                <a:solidFill>
                  <a:schemeClr val="tx1"/>
                </a:solidFill>
                <a:latin typeface="Times New Roman" pitchFamily="18" charset="0"/>
                <a:cs typeface="Times New Roman" pitchFamily="18" charset="0"/>
              </a:rPr>
              <a:t>munkáltató</a:t>
            </a:r>
            <a:r>
              <a:rPr lang="hu-HU" dirty="0">
                <a:solidFill>
                  <a:schemeClr val="tx1"/>
                </a:solidFill>
                <a:latin typeface="Times New Roman" pitchFamily="18" charset="0"/>
                <a:cs typeface="Times New Roman" pitchFamily="18" charset="0"/>
              </a:rPr>
              <a:t> által vezetett nyilvántartás célját, adattartalmát és az őrzésre vonatkozó időt (5 év) tartalmazza a rendelkezés. </a:t>
            </a:r>
          </a:p>
          <a:p>
            <a:pPr algn="just"/>
            <a:r>
              <a:rPr lang="hu-HU" dirty="0">
                <a:solidFill>
                  <a:schemeClr val="tx1"/>
                </a:solidFill>
                <a:latin typeface="Times New Roman" pitchFamily="18" charset="0"/>
                <a:cs typeface="Times New Roman" pitchFamily="18" charset="0"/>
              </a:rPr>
              <a:t>A bejelentett munkabalesetekről a </a:t>
            </a:r>
            <a:r>
              <a:rPr lang="hu-HU" b="1" dirty="0">
                <a:solidFill>
                  <a:schemeClr val="tx1"/>
                </a:solidFill>
                <a:latin typeface="Times New Roman" pitchFamily="18" charset="0"/>
                <a:cs typeface="Times New Roman" pitchFamily="18" charset="0"/>
              </a:rPr>
              <a:t>munkavédelmi hatóság </a:t>
            </a:r>
            <a:r>
              <a:rPr lang="hu-HU" dirty="0">
                <a:solidFill>
                  <a:schemeClr val="tx1"/>
                </a:solidFill>
                <a:latin typeface="Times New Roman" pitchFamily="18" charset="0"/>
                <a:cs typeface="Times New Roman" pitchFamily="18" charset="0"/>
              </a:rPr>
              <a:t>szintén nyilvántartást vezet, melynek célját, tartalmát, az adatokra vonatkozó őrzési időt (10 év) a rendelkezés a GDPR rendeletnek megfelelően szabályozza.</a:t>
            </a:r>
          </a:p>
        </p:txBody>
      </p:sp>
      <p:sp>
        <p:nvSpPr>
          <p:cNvPr id="8" name="Lekerekített téglalap 7"/>
          <p:cNvSpPr/>
          <p:nvPr/>
        </p:nvSpPr>
        <p:spPr>
          <a:xfrm flipH="1">
            <a:off x="478902" y="3159799"/>
            <a:ext cx="10732018" cy="3258418"/>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hu-HU" dirty="0">
              <a:solidFill>
                <a:schemeClr val="tx1"/>
              </a:solidFill>
              <a:latin typeface="Times New Roman" pitchFamily="18" charset="0"/>
              <a:cs typeface="Times New Roman" pitchFamily="18" charset="0"/>
            </a:endParaRPr>
          </a:p>
          <a:p>
            <a:pPr algn="just"/>
            <a:r>
              <a:rPr lang="hu-HU" dirty="0">
                <a:solidFill>
                  <a:schemeClr val="tx1"/>
                </a:solidFill>
                <a:latin typeface="Times New Roman" pitchFamily="18" charset="0"/>
                <a:cs typeface="Times New Roman" pitchFamily="18" charset="0"/>
              </a:rPr>
              <a:t>A </a:t>
            </a:r>
            <a:r>
              <a:rPr lang="hu-HU" b="1" dirty="0">
                <a:solidFill>
                  <a:schemeClr val="tx1"/>
                </a:solidFill>
                <a:latin typeface="Times New Roman" pitchFamily="18" charset="0"/>
                <a:cs typeface="Times New Roman" pitchFamily="18" charset="0"/>
              </a:rPr>
              <a:t>munkáltatónak</a:t>
            </a:r>
            <a:r>
              <a:rPr lang="hu-HU" dirty="0">
                <a:solidFill>
                  <a:schemeClr val="tx1"/>
                </a:solidFill>
                <a:latin typeface="Times New Roman" pitchFamily="18" charset="0"/>
                <a:cs typeface="Times New Roman" pitchFamily="18" charset="0"/>
              </a:rPr>
              <a:t> be kell jelentenie, ha a munkahelyen </a:t>
            </a:r>
            <a:r>
              <a:rPr lang="hu-HU" b="1" dirty="0">
                <a:solidFill>
                  <a:srgbClr val="FF0000"/>
                </a:solidFill>
                <a:latin typeface="Times New Roman" pitchFamily="18" charset="0"/>
                <a:cs typeface="Times New Roman" pitchFamily="18" charset="0"/>
              </a:rPr>
              <a:t>foglalkozási betegség gyanúja </a:t>
            </a:r>
            <a:r>
              <a:rPr lang="hu-HU" dirty="0">
                <a:solidFill>
                  <a:schemeClr val="tx1"/>
                </a:solidFill>
                <a:latin typeface="Times New Roman" pitchFamily="18" charset="0"/>
                <a:cs typeface="Times New Roman" pitchFamily="18" charset="0"/>
              </a:rPr>
              <a:t>merül fel. A bejelentés tartalmát, célját szabályozza a rendelkezés. [Mvt. 64/C. §] A bejelentett adatokról a </a:t>
            </a:r>
            <a:r>
              <a:rPr lang="hu-HU" b="1" dirty="0">
                <a:solidFill>
                  <a:schemeClr val="tx1"/>
                </a:solidFill>
                <a:latin typeface="Times New Roman" pitchFamily="18" charset="0"/>
                <a:cs typeface="Times New Roman" pitchFamily="18" charset="0"/>
              </a:rPr>
              <a:t>munkavédelmi hatóság nyilvántartást vezet</a:t>
            </a:r>
            <a:r>
              <a:rPr lang="hu-HU" dirty="0">
                <a:solidFill>
                  <a:schemeClr val="tx1"/>
                </a:solidFill>
                <a:latin typeface="Times New Roman" pitchFamily="18" charset="0"/>
                <a:cs typeface="Times New Roman" pitchFamily="18" charset="0"/>
              </a:rPr>
              <a:t>, melynek célját, tartalmát, az adatok őrzési idejét (10 év) tartalmazza a rendelkezés.[Mvt. 64/D. §]</a:t>
            </a:r>
          </a:p>
          <a:p>
            <a:pPr algn="just"/>
            <a:r>
              <a:rPr lang="hu-HU" dirty="0">
                <a:solidFill>
                  <a:schemeClr val="tx1"/>
                </a:solidFill>
                <a:latin typeface="Times New Roman" pitchFamily="18" charset="0"/>
                <a:cs typeface="Times New Roman" pitchFamily="18" charset="0"/>
              </a:rPr>
              <a:t> </a:t>
            </a:r>
          </a:p>
          <a:p>
            <a:pPr algn="just"/>
            <a:r>
              <a:rPr lang="hu-HU" dirty="0">
                <a:solidFill>
                  <a:schemeClr val="tx1"/>
                </a:solidFill>
                <a:latin typeface="Times New Roman" pitchFamily="18" charset="0"/>
                <a:cs typeface="Times New Roman" pitchFamily="18" charset="0"/>
              </a:rPr>
              <a:t>A </a:t>
            </a:r>
            <a:r>
              <a:rPr lang="hu-HU" b="1" dirty="0">
                <a:solidFill>
                  <a:schemeClr val="tx1"/>
                </a:solidFill>
                <a:latin typeface="Times New Roman" pitchFamily="18" charset="0"/>
                <a:cs typeface="Times New Roman" pitchFamily="18" charset="0"/>
              </a:rPr>
              <a:t>munkavédelmi hatóság nyilvántartást vezet </a:t>
            </a:r>
            <a:r>
              <a:rPr lang="hu-HU" dirty="0">
                <a:solidFill>
                  <a:schemeClr val="tx1"/>
                </a:solidFill>
                <a:latin typeface="Times New Roman" pitchFamily="18" charset="0"/>
                <a:cs typeface="Times New Roman" pitchFamily="18" charset="0"/>
              </a:rPr>
              <a:t>a </a:t>
            </a:r>
            <a:r>
              <a:rPr lang="hu-HU" b="1" dirty="0">
                <a:solidFill>
                  <a:srgbClr val="FF0000"/>
                </a:solidFill>
                <a:latin typeface="Times New Roman" pitchFamily="18" charset="0"/>
                <a:cs typeface="Times New Roman" pitchFamily="18" charset="0"/>
              </a:rPr>
              <a:t>fokozott expozíciós esetekről</a:t>
            </a:r>
            <a:r>
              <a:rPr lang="hu-HU" dirty="0">
                <a:solidFill>
                  <a:schemeClr val="tx1"/>
                </a:solidFill>
                <a:latin typeface="Times New Roman" pitchFamily="18" charset="0"/>
                <a:cs typeface="Times New Roman" pitchFamily="18" charset="0"/>
              </a:rPr>
              <a:t>, melynek célját, tartalmát, az adatok őrzési idejét (10 év) tartalmazza az új rendelkezés.[Mvt. 64/E. §]</a:t>
            </a:r>
          </a:p>
          <a:p>
            <a:pPr algn="just"/>
            <a:endParaRPr lang="hu-HU" dirty="0">
              <a:solidFill>
                <a:schemeClr val="tx1"/>
              </a:solidFill>
              <a:latin typeface="Times New Roman" panose="02020603050405020304" pitchFamily="18" charset="0"/>
              <a:ea typeface="Calibri" panose="020F0502020204030204" pitchFamily="34" charset="0"/>
              <a:cs typeface="Times New Roman" pitchFamily="18" charset="0"/>
            </a:endParaRPr>
          </a:p>
          <a:p>
            <a:pPr algn="just"/>
            <a:r>
              <a:rPr lang="hu-HU" dirty="0">
                <a:solidFill>
                  <a:schemeClr val="tx1"/>
                </a:solidFill>
                <a:latin typeface="Times New Roman" panose="02020603050405020304" pitchFamily="18" charset="0"/>
                <a:ea typeface="Calibri" panose="020F0502020204030204" pitchFamily="34" charset="0"/>
                <a:cs typeface="Times New Roman" pitchFamily="18" charset="0"/>
              </a:rPr>
              <a:t>Minden esetben </a:t>
            </a:r>
            <a:r>
              <a:rPr lang="hu-HU" b="1" dirty="0">
                <a:solidFill>
                  <a:schemeClr val="tx1"/>
                </a:solidFill>
                <a:latin typeface="Times New Roman" panose="02020603050405020304" pitchFamily="18" charset="0"/>
                <a:ea typeface="Calibri" panose="020F0502020204030204" pitchFamily="34" charset="0"/>
                <a:cs typeface="Times New Roman" pitchFamily="18" charset="0"/>
              </a:rPr>
              <a:t>az</a:t>
            </a:r>
            <a:r>
              <a:rPr lang="hu-HU" b="1" dirty="0">
                <a:solidFill>
                  <a:schemeClr val="tx1"/>
                </a:solidFill>
                <a:latin typeface="Times New Roman" pitchFamily="18" charset="0"/>
                <a:cs typeface="Times New Roman" pitchFamily="18" charset="0"/>
              </a:rPr>
              <a:t> eddig miniszteri rendeletben szereplő szabályozás került törvényi szintre</a:t>
            </a:r>
            <a:r>
              <a:rPr lang="hu-HU" dirty="0">
                <a:solidFill>
                  <a:schemeClr val="tx1"/>
                </a:solidFill>
                <a:latin typeface="Times New Roman" pitchFamily="18" charset="0"/>
                <a:cs typeface="Times New Roman" pitchFamily="18" charset="0"/>
              </a:rPr>
              <a:t>, illetve a GDPR rendeletnek való megfelelés céljából, ahol szükséges volt kiegészítésre kerültek a rendelkezések, pl. az őrzési időkkel.</a:t>
            </a:r>
          </a:p>
          <a:p>
            <a:pPr algn="just"/>
            <a:endParaRPr lang="hu-HU" dirty="0">
              <a:solidFill>
                <a:schemeClr val="tx1"/>
              </a:solidFill>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6205122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503782" y="418945"/>
            <a:ext cx="10895303" cy="621799"/>
          </a:xfrm>
        </p:spPr>
        <p:txBody>
          <a:bodyPr>
            <a:normAutofit/>
          </a:bodyPr>
          <a:lstStyle/>
          <a:p>
            <a:pPr algn="ctr"/>
            <a:r>
              <a:rPr lang="hu-HU" sz="2600" b="1" dirty="0">
                <a:solidFill>
                  <a:schemeClr val="accent1">
                    <a:lumMod val="50000"/>
                  </a:schemeClr>
                </a:solidFill>
                <a:latin typeface="Segoe UI" panose="020B0502040204020203" pitchFamily="34" charset="0"/>
                <a:cs typeface="Segoe UI" panose="020B0502040204020203" pitchFamily="34" charset="0"/>
              </a:rPr>
              <a:t>A GDPR rendelet szerinti módosítások </a:t>
            </a:r>
          </a:p>
        </p:txBody>
      </p:sp>
      <p:sp>
        <p:nvSpPr>
          <p:cNvPr id="7" name="Lekerekített téglalap 6"/>
          <p:cNvSpPr/>
          <p:nvPr/>
        </p:nvSpPr>
        <p:spPr>
          <a:xfrm flipH="1">
            <a:off x="614990" y="1260534"/>
            <a:ext cx="10732019" cy="1630947"/>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hu-HU" dirty="0">
                <a:solidFill>
                  <a:schemeClr val="tx1"/>
                </a:solidFill>
                <a:latin typeface="Times New Roman" pitchFamily="18" charset="0"/>
                <a:cs typeface="Times New Roman" pitchFamily="18" charset="0"/>
              </a:rPr>
              <a:t>A munkavédelmi ellenőrzési feladatokat ellátó hatóság felügyeleti szerveként a munkavédelmi ágazati feladatkörében érintett miniszter jár el. </a:t>
            </a:r>
            <a:r>
              <a:rPr lang="hu-HU" b="1" dirty="0">
                <a:solidFill>
                  <a:schemeClr val="tx1"/>
                </a:solidFill>
                <a:latin typeface="Times New Roman" pitchFamily="18" charset="0"/>
                <a:cs typeface="Times New Roman" pitchFamily="18" charset="0"/>
              </a:rPr>
              <a:t>A felügyeleti tevékenység ellátása érdekében a területileg illetékes munkavédelmi hatóságok által vezetett nyilvántartások adatait a felügyeleti szerv megismerheti.</a:t>
            </a:r>
          </a:p>
          <a:p>
            <a:pPr algn="just"/>
            <a:r>
              <a:rPr lang="hu-HU" dirty="0">
                <a:solidFill>
                  <a:schemeClr val="tx1"/>
                </a:solidFill>
                <a:latin typeface="Times New Roman" pitchFamily="18" charset="0"/>
                <a:cs typeface="Times New Roman" pitchFamily="18" charset="0"/>
              </a:rPr>
              <a:t>[Mvt. 83/F. §]</a:t>
            </a:r>
          </a:p>
        </p:txBody>
      </p:sp>
      <p:sp>
        <p:nvSpPr>
          <p:cNvPr id="8" name="Lekerekített téglalap 7"/>
          <p:cNvSpPr/>
          <p:nvPr/>
        </p:nvSpPr>
        <p:spPr>
          <a:xfrm flipH="1">
            <a:off x="614989" y="3249827"/>
            <a:ext cx="10732019" cy="3323968"/>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hu-HU" dirty="0">
                <a:solidFill>
                  <a:schemeClr val="tx1"/>
                </a:solidFill>
                <a:latin typeface="Times New Roman" panose="02020603050405020304" pitchFamily="18" charset="0"/>
                <a:cs typeface="Times New Roman" panose="02020603050405020304" pitchFamily="18" charset="0"/>
              </a:rPr>
              <a:t>GDPR rendeletnek megfelelő adatvédelmi szabályozással egészült ki az </a:t>
            </a:r>
            <a:r>
              <a:rPr lang="hu-HU" b="1" dirty="0">
                <a:solidFill>
                  <a:schemeClr val="tx1"/>
                </a:solidFill>
                <a:latin typeface="Times New Roman" panose="02020603050405020304" pitchFamily="18" charset="0"/>
                <a:cs typeface="Times New Roman" panose="02020603050405020304" pitchFamily="18" charset="0"/>
              </a:rPr>
              <a:t>Mvt. 57. § (2</a:t>
            </a:r>
            <a:r>
              <a:rPr lang="hu-HU" b="1" dirty="0">
                <a:solidFill>
                  <a:schemeClr val="tx1"/>
                </a:solidFill>
                <a:latin typeface="Times New Roman" panose="02020603050405020304" pitchFamily="18" charset="0"/>
                <a:ea typeface="Calibri" panose="020F0502020204030204" pitchFamily="34" charset="0"/>
                <a:cs typeface="Times New Roman" pitchFamily="18" charset="0"/>
              </a:rPr>
              <a:t>) bekezdése </a:t>
            </a:r>
            <a:r>
              <a:rPr lang="hu-HU" dirty="0">
                <a:solidFill>
                  <a:schemeClr val="tx1"/>
                </a:solidFill>
                <a:latin typeface="Times New Roman" pitchFamily="18" charset="0"/>
                <a:ea typeface="Calibri" panose="020F0502020204030204" pitchFamily="34" charset="0"/>
                <a:cs typeface="Times New Roman" pitchFamily="18" charset="0"/>
              </a:rPr>
              <a:t>is:</a:t>
            </a:r>
          </a:p>
          <a:p>
            <a:pPr algn="just"/>
            <a:endParaRPr lang="hu-HU" dirty="0">
              <a:solidFill>
                <a:schemeClr val="tx1"/>
              </a:solidFill>
              <a:latin typeface="Times New Roman" pitchFamily="18" charset="0"/>
              <a:ea typeface="Calibri" panose="020F0502020204030204" pitchFamily="34" charset="0"/>
              <a:cs typeface="Times New Roman" pitchFamily="18" charset="0"/>
            </a:endParaRPr>
          </a:p>
          <a:p>
            <a:pPr algn="just"/>
            <a:r>
              <a:rPr lang="hu-HU" dirty="0">
                <a:solidFill>
                  <a:schemeClr val="tx1"/>
                </a:solidFill>
                <a:latin typeface="Times New Roman" pitchFamily="18" charset="0"/>
                <a:ea typeface="Calibri" panose="020F0502020204030204" pitchFamily="34" charset="0"/>
                <a:cs typeface="Times New Roman" pitchFamily="18" charset="0"/>
              </a:rPr>
              <a:t>Az (1) bekezdés szerinti foglalkoztatás – ideértve a 8. §-ban előírtak végrehajtását is – az előírt alkalmassági feltételekkel rendelkező munkavállaló hiányában polgári jogi szerződés alapján külső szolgáltatás útján is megvalósítható. </a:t>
            </a:r>
            <a:r>
              <a:rPr lang="hu-HU" b="1" dirty="0">
                <a:solidFill>
                  <a:schemeClr val="tx1"/>
                </a:solidFill>
                <a:latin typeface="Times New Roman" panose="02020603050405020304" pitchFamily="18" charset="0"/>
                <a:ea typeface="Calibri" panose="020F0502020204030204" pitchFamily="34" charset="0"/>
                <a:cs typeface="Times New Roman" pitchFamily="18" charset="0"/>
              </a:rPr>
              <a:t>A külső szolgáltató e tevékenysége során, a feladatai ellátása érdekében és az ahhoz szükséges mértékben kezeli az érintett munkavállalónak az egészségügyi és a hozzájuk kapcsolódó személyes adatok kezeléséről és védelméről szóló törvényben meghatározott személyazonosító és egészségügyi adatait. </a:t>
            </a:r>
            <a:r>
              <a:rPr lang="hu-HU" dirty="0">
                <a:solidFill>
                  <a:schemeClr val="tx1"/>
                </a:solidFill>
                <a:latin typeface="Times New Roman" panose="02020603050405020304" pitchFamily="18" charset="0"/>
                <a:ea typeface="Calibri" panose="020F0502020204030204" pitchFamily="34" charset="0"/>
                <a:cs typeface="Times New Roman" pitchFamily="18" charset="0"/>
              </a:rPr>
              <a:t>Az igénybe vett külső szolgáltatás – függetlenül a formájától – nem mentesíti a munkáltatót az egészséget nem veszélyeztető és biztonságos munkavégzés követelményeinek megvalósításáért e törvényben meghatározott felelőssége alól.</a:t>
            </a:r>
            <a:endParaRPr lang="hu-HU"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9601502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46688" y="344804"/>
            <a:ext cx="10895303" cy="621799"/>
          </a:xfrm>
        </p:spPr>
        <p:txBody>
          <a:bodyPr>
            <a:normAutofit/>
          </a:bodyPr>
          <a:lstStyle/>
          <a:p>
            <a:pPr algn="ctr"/>
            <a:r>
              <a:rPr lang="hu-HU" sz="2600" b="1" dirty="0">
                <a:solidFill>
                  <a:schemeClr val="accent1">
                    <a:lumMod val="50000"/>
                  </a:schemeClr>
                </a:solidFill>
                <a:latin typeface="Segoe UI" panose="020B0502040204020203" pitchFamily="34" charset="0"/>
                <a:cs typeface="Segoe UI" panose="020B0502040204020203" pitchFamily="34" charset="0"/>
              </a:rPr>
              <a:t>A GDPR rendelet szerinti módosítások </a:t>
            </a:r>
          </a:p>
        </p:txBody>
      </p:sp>
      <p:sp>
        <p:nvSpPr>
          <p:cNvPr id="7" name="Lekerekített téglalap 6"/>
          <p:cNvSpPr/>
          <p:nvPr/>
        </p:nvSpPr>
        <p:spPr>
          <a:xfrm flipH="1">
            <a:off x="726038" y="1087394"/>
            <a:ext cx="10633163" cy="1779373"/>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hu-HU" dirty="0"/>
              <a:t> </a:t>
            </a:r>
            <a:r>
              <a:rPr lang="hu-HU" dirty="0">
                <a:solidFill>
                  <a:schemeClr val="tx1"/>
                </a:solidFill>
                <a:latin typeface="Times New Roman" pitchFamily="18" charset="0"/>
                <a:cs typeface="Times New Roman" pitchFamily="18" charset="0"/>
              </a:rPr>
              <a:t>A miniszteri rendeletekben is megtalálhatóak még ezek nyilvántartásokra és bejelentésekre vonatkozó  szabályok. Ezek a rendelkezések és a rendeletek mellékletei (nyomtatványok) hatályon kívül lesznek helyezve. A jogszabályi hierarchia figyelembevételével a törvényi (magasabb) szintű szabályozás szerint kell eljárni. </a:t>
            </a:r>
          </a:p>
        </p:txBody>
      </p:sp>
      <p:sp>
        <p:nvSpPr>
          <p:cNvPr id="5" name="Lekerekített téglalap 4"/>
          <p:cNvSpPr/>
          <p:nvPr/>
        </p:nvSpPr>
        <p:spPr>
          <a:xfrm flipH="1">
            <a:off x="726037" y="3212756"/>
            <a:ext cx="10633164" cy="2602097"/>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hu-HU" dirty="0">
                <a:solidFill>
                  <a:schemeClr val="tx1"/>
                </a:solidFill>
                <a:latin typeface="Times New Roman" pitchFamily="18" charset="0"/>
                <a:cs typeface="Times New Roman" pitchFamily="18" charset="0"/>
              </a:rPr>
              <a:t>A módosítás alapján több bejelentőlap felkerült a honlapunkra. Ezek nem mindegyike tölthető még ki elektronikusan, de az új honlapunk már működni fog az elektronikus bejelentés. </a:t>
            </a:r>
          </a:p>
          <a:p>
            <a:pPr algn="just"/>
            <a:r>
              <a:rPr lang="hu-HU" dirty="0">
                <a:solidFill>
                  <a:schemeClr val="tx1"/>
                </a:solidFill>
                <a:latin typeface="Times New Roman" pitchFamily="18" charset="0"/>
                <a:cs typeface="Times New Roman" pitchFamily="18" charset="0"/>
              </a:rPr>
              <a:t>A bejelentésekről és ezek elektronikus beküldési lehetőségeiről részletes tájékoztatás szerepel a honlapon. A mintául megküldött adatkezelési tájékoztatókat a vármegyei kormányhivataloknak kell véglegesíteni és közzétenni. </a:t>
            </a:r>
          </a:p>
        </p:txBody>
      </p:sp>
    </p:spTree>
    <p:extLst>
      <p:ext uri="{BB962C8B-B14F-4D97-AF65-F5344CB8AC3E}">
        <p14:creationId xmlns:p14="http://schemas.microsoft.com/office/powerpoint/2010/main" val="25236098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08391" y="418945"/>
            <a:ext cx="10895303" cy="621799"/>
          </a:xfrm>
        </p:spPr>
        <p:txBody>
          <a:bodyPr>
            <a:normAutofit/>
          </a:bodyPr>
          <a:lstStyle/>
          <a:p>
            <a:pPr algn="ctr"/>
            <a:r>
              <a:rPr lang="hu-HU" sz="2600" b="1" dirty="0">
                <a:solidFill>
                  <a:schemeClr val="accent1">
                    <a:lumMod val="50000"/>
                  </a:schemeClr>
                </a:solidFill>
                <a:latin typeface="Segoe UI" panose="020B0502040204020203" pitchFamily="34" charset="0"/>
                <a:cs typeface="Segoe UI" panose="020B0502040204020203" pitchFamily="34" charset="0"/>
              </a:rPr>
              <a:t>A 2022/431 EU irányelv átültetése miatti módosítások</a:t>
            </a:r>
          </a:p>
        </p:txBody>
      </p:sp>
      <p:sp>
        <p:nvSpPr>
          <p:cNvPr id="7" name="Lekerekített téglalap 6"/>
          <p:cNvSpPr/>
          <p:nvPr/>
        </p:nvSpPr>
        <p:spPr>
          <a:xfrm flipH="1">
            <a:off x="670530" y="1237466"/>
            <a:ext cx="10633164" cy="4953269"/>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hu-HU" dirty="0">
              <a:solidFill>
                <a:schemeClr val="tx1"/>
              </a:solidFill>
            </a:endParaRPr>
          </a:p>
          <a:p>
            <a:pPr algn="just"/>
            <a:r>
              <a:rPr lang="hu-HU" dirty="0">
                <a:solidFill>
                  <a:schemeClr val="tx1"/>
                </a:solidFill>
                <a:latin typeface="Times New Roman" pitchFamily="18" charset="0"/>
                <a:cs typeface="Times New Roman" pitchFamily="18" charset="0"/>
              </a:rPr>
              <a:t>Az irányelv újraszabályozza a 2004/37/EK irányelv 15. cikk (1) bekezdését, így </a:t>
            </a:r>
            <a:r>
              <a:rPr lang="hu-HU" b="1" dirty="0">
                <a:solidFill>
                  <a:schemeClr val="tx1"/>
                </a:solidFill>
                <a:latin typeface="Times New Roman" pitchFamily="18" charset="0"/>
                <a:cs typeface="Times New Roman" pitchFamily="18" charset="0"/>
              </a:rPr>
              <a:t>a munkáltatóknak nyilvántartást kell vezetni a reprodukciót károsító anyagokról is</a:t>
            </a:r>
            <a:r>
              <a:rPr lang="hu-HU" dirty="0">
                <a:solidFill>
                  <a:schemeClr val="tx1"/>
                </a:solidFill>
                <a:latin typeface="Times New Roman" pitchFamily="18" charset="0"/>
                <a:cs typeface="Times New Roman" pitchFamily="18" charset="0"/>
              </a:rPr>
              <a:t>, ezért </a:t>
            </a:r>
            <a:r>
              <a:rPr lang="hu-HU" b="1" dirty="0">
                <a:solidFill>
                  <a:schemeClr val="tx1"/>
                </a:solidFill>
                <a:latin typeface="Times New Roman" pitchFamily="18" charset="0"/>
                <a:cs typeface="Times New Roman" pitchFamily="18" charset="0"/>
              </a:rPr>
              <a:t>szükséges kiegészíteni </a:t>
            </a:r>
            <a:r>
              <a:rPr lang="hu-HU" dirty="0">
                <a:solidFill>
                  <a:schemeClr val="tx1"/>
                </a:solidFill>
                <a:latin typeface="Times New Roman" pitchFamily="18" charset="0"/>
                <a:cs typeface="Times New Roman" pitchFamily="18" charset="0"/>
              </a:rPr>
              <a:t>az erre vonatkozó szabályozást. [Mvt. 63/B. § (1)-(3) bekezdése]</a:t>
            </a:r>
          </a:p>
          <a:p>
            <a:pPr algn="just"/>
            <a:endParaRPr lang="hu-HU" dirty="0">
              <a:solidFill>
                <a:schemeClr val="tx1"/>
              </a:solidFill>
              <a:latin typeface="Times New Roman" pitchFamily="18" charset="0"/>
              <a:cs typeface="Times New Roman" pitchFamily="18" charset="0"/>
            </a:endParaRPr>
          </a:p>
          <a:p>
            <a:pPr algn="just"/>
            <a:r>
              <a:rPr lang="hu-HU" dirty="0">
                <a:solidFill>
                  <a:schemeClr val="tx1"/>
                </a:solidFill>
                <a:latin typeface="Times New Roman" pitchFamily="18" charset="0"/>
                <a:cs typeface="Times New Roman" pitchFamily="18" charset="0"/>
              </a:rPr>
              <a:t>Az irányelv 1. cikk 7. pontja módosítja a 2004/37/EK irányelv 6. cikkét is, ezért </a:t>
            </a:r>
            <a:r>
              <a:rPr lang="hu-HU" b="1" dirty="0">
                <a:solidFill>
                  <a:schemeClr val="tx1"/>
                </a:solidFill>
                <a:latin typeface="Times New Roman" pitchFamily="18" charset="0"/>
                <a:cs typeface="Times New Roman" pitchFamily="18" charset="0"/>
              </a:rPr>
              <a:t>a munkáltatóknak be kell jelenteni a reprodukciót károsító anyagokkal végzett tevékenységet is</a:t>
            </a:r>
            <a:r>
              <a:rPr lang="hu-HU" dirty="0">
                <a:solidFill>
                  <a:schemeClr val="tx1"/>
                </a:solidFill>
                <a:latin typeface="Times New Roman" pitchFamily="18" charset="0"/>
                <a:cs typeface="Times New Roman" pitchFamily="18" charset="0"/>
              </a:rPr>
              <a:t>. Emiatt szükséges kiegészíteni a bejelentésre vonatkozó rendelkezéseket. [Mvt. 63/C. § (1)-(2) bekezdése]</a:t>
            </a:r>
          </a:p>
          <a:p>
            <a:pPr algn="just"/>
            <a:endParaRPr lang="hu-HU" dirty="0">
              <a:solidFill>
                <a:schemeClr val="tx1"/>
              </a:solidFill>
              <a:latin typeface="Times New Roman" pitchFamily="18" charset="0"/>
              <a:cs typeface="Times New Roman" pitchFamily="18" charset="0"/>
            </a:endParaRPr>
          </a:p>
          <a:p>
            <a:pPr algn="just"/>
            <a:r>
              <a:rPr lang="hu-HU" dirty="0">
                <a:solidFill>
                  <a:schemeClr val="tx1"/>
                </a:solidFill>
                <a:latin typeface="Times New Roman" pitchFamily="18" charset="0"/>
                <a:cs typeface="Times New Roman" pitchFamily="18" charset="0"/>
              </a:rPr>
              <a:t>Az irányelv miatt módosulnak az Mvt. 63/C. § szerinti bejelentésre vonatkozó szabályok, mivel kiegészül a reprodukciót károsító anyagokkal. </a:t>
            </a:r>
            <a:r>
              <a:rPr lang="hu-HU" b="1" dirty="0">
                <a:solidFill>
                  <a:schemeClr val="tx1"/>
                </a:solidFill>
                <a:latin typeface="Times New Roman" pitchFamily="18" charset="0"/>
                <a:cs typeface="Times New Roman" pitchFamily="18" charset="0"/>
              </a:rPr>
              <a:t>Tekintettel arra, hogy a munkavédelmi hatóság az Mvt. 63/C. § (2) bekezdése szerinti bejelentések alapján nyilvántartást vezet, szükséges kiegészíteni a munkavédelmi hatóság által vezetett nyilvántartásra vonatkozó rendelkezéseket is.</a:t>
            </a:r>
            <a:r>
              <a:rPr lang="hu-HU" dirty="0">
                <a:solidFill>
                  <a:schemeClr val="tx1"/>
                </a:solidFill>
                <a:latin typeface="Times New Roman" pitchFamily="18" charset="0"/>
                <a:cs typeface="Times New Roman" pitchFamily="18" charset="0"/>
              </a:rPr>
              <a:t> [Mvt. 83/A. §-a]</a:t>
            </a:r>
          </a:p>
          <a:p>
            <a:pPr algn="just"/>
            <a:endParaRPr lang="hu-HU" dirty="0">
              <a:solidFill>
                <a:schemeClr val="tx1"/>
              </a:solidFill>
              <a:latin typeface="Times New Roman" panose="02020603050405020304" pitchFamily="18" charset="0"/>
              <a:cs typeface="Times New Roman" panose="02020603050405020304" pitchFamily="18" charset="0"/>
            </a:endParaRPr>
          </a:p>
          <a:p>
            <a:pPr algn="just"/>
            <a:r>
              <a:rPr lang="hu-HU" dirty="0">
                <a:solidFill>
                  <a:schemeClr val="tx1"/>
                </a:solidFill>
                <a:latin typeface="Times New Roman" panose="02020603050405020304" pitchFamily="18" charset="0"/>
                <a:cs typeface="Times New Roman" panose="02020603050405020304" pitchFamily="18" charset="0"/>
              </a:rPr>
              <a:t>Az irányelvre vonatkozó átültetési határidőre tekintettel ezen Mvt. módosítás hatályba lépése: </a:t>
            </a:r>
            <a:r>
              <a:rPr lang="hu-HU" b="1" dirty="0">
                <a:solidFill>
                  <a:schemeClr val="tx1"/>
                </a:solidFill>
                <a:latin typeface="Times New Roman" panose="02020603050405020304" pitchFamily="18" charset="0"/>
                <a:cs typeface="Times New Roman" panose="02020603050405020304" pitchFamily="18" charset="0"/>
              </a:rPr>
              <a:t>2024. 04. 01</a:t>
            </a:r>
          </a:p>
          <a:p>
            <a:endParaRPr lang="hu-HU" dirty="0">
              <a:solidFill>
                <a:schemeClr val="tx1"/>
              </a:solidFill>
            </a:endParaRPr>
          </a:p>
        </p:txBody>
      </p:sp>
    </p:spTree>
    <p:extLst>
      <p:ext uri="{BB962C8B-B14F-4D97-AF65-F5344CB8AC3E}">
        <p14:creationId xmlns:p14="http://schemas.microsoft.com/office/powerpoint/2010/main" val="25219021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97535" y="530157"/>
            <a:ext cx="10895303" cy="621799"/>
          </a:xfrm>
        </p:spPr>
        <p:txBody>
          <a:bodyPr>
            <a:normAutofit fontScale="90000"/>
          </a:bodyPr>
          <a:lstStyle/>
          <a:p>
            <a:pPr algn="ctr"/>
            <a:r>
              <a:rPr lang="hu-HU" sz="2600" b="1" dirty="0">
                <a:solidFill>
                  <a:schemeClr val="accent1">
                    <a:lumMod val="50000"/>
                  </a:schemeClr>
                </a:solidFill>
                <a:latin typeface="Segoe UI" panose="020B0502040204020203" pitchFamily="34" charset="0"/>
                <a:cs typeface="Segoe UI" panose="020B0502040204020203" pitchFamily="34" charset="0"/>
              </a:rPr>
              <a:t>A munkavédelmi képviselők képzésére vonatkozó szabályok módosítása </a:t>
            </a:r>
          </a:p>
        </p:txBody>
      </p:sp>
      <p:sp>
        <p:nvSpPr>
          <p:cNvPr id="7" name="Lekerekített téglalap 6"/>
          <p:cNvSpPr/>
          <p:nvPr/>
        </p:nvSpPr>
        <p:spPr>
          <a:xfrm flipH="1">
            <a:off x="658172" y="1546386"/>
            <a:ext cx="10633164" cy="4397449"/>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hu-HU" dirty="0">
                <a:solidFill>
                  <a:schemeClr val="tx1"/>
                </a:solidFill>
                <a:latin typeface="Times New Roman" pitchFamily="18" charset="0"/>
                <a:cs typeface="Times New Roman" panose="02020603050405020304" pitchFamily="18" charset="0"/>
              </a:rPr>
              <a:t>A módosítással </a:t>
            </a:r>
            <a:r>
              <a:rPr lang="hu-HU" b="1" dirty="0">
                <a:solidFill>
                  <a:schemeClr val="tx1"/>
                </a:solidFill>
                <a:latin typeface="Times New Roman" panose="02020603050405020304" pitchFamily="18" charset="0"/>
                <a:cs typeface="Times New Roman" panose="02020603050405020304" pitchFamily="18" charset="0"/>
              </a:rPr>
              <a:t>a munkavédelmi képviselők képzése visszakerül a </a:t>
            </a:r>
            <a:r>
              <a:rPr lang="hu-HU" b="1" u="sng" dirty="0">
                <a:solidFill>
                  <a:schemeClr val="tx1"/>
                </a:solidFill>
                <a:latin typeface="Times New Roman" panose="02020603050405020304" pitchFamily="18" charset="0"/>
                <a:cs typeface="Times New Roman" panose="02020603050405020304" pitchFamily="18" charset="0"/>
              </a:rPr>
              <a:t>felnőttképzés hatálya</a:t>
            </a:r>
            <a:r>
              <a:rPr lang="hu-HU" b="1" dirty="0">
                <a:solidFill>
                  <a:schemeClr val="tx1"/>
                </a:solidFill>
                <a:latin typeface="Times New Roman" panose="02020603050405020304" pitchFamily="18" charset="0"/>
                <a:cs typeface="Times New Roman" panose="02020603050405020304" pitchFamily="18" charset="0"/>
              </a:rPr>
              <a:t> alá, és jogszabály alapján szervezett képzés lesz.</a:t>
            </a:r>
          </a:p>
          <a:p>
            <a:pPr algn="just"/>
            <a:endParaRPr lang="hu-HU" dirty="0">
              <a:solidFill>
                <a:schemeClr val="tx1"/>
              </a:solidFill>
              <a:latin typeface="Times New Roman" pitchFamily="18" charset="0"/>
              <a:cs typeface="Times New Roman" pitchFamily="18" charset="0"/>
            </a:endParaRPr>
          </a:p>
          <a:p>
            <a:pPr algn="just"/>
            <a:r>
              <a:rPr lang="hu-HU" dirty="0">
                <a:solidFill>
                  <a:schemeClr val="tx1"/>
                </a:solidFill>
                <a:latin typeface="Times New Roman" pitchFamily="18" charset="0"/>
                <a:cs typeface="Times New Roman" pitchFamily="18" charset="0"/>
              </a:rPr>
              <a:t>Mvt. 75. § (1) A munkáltató annak érdekében, hogy a munkavédelmi képviselő a jogait gyakorolhassa, biztosítja</a:t>
            </a:r>
          </a:p>
          <a:p>
            <a:pPr algn="just"/>
            <a:r>
              <a:rPr lang="hu-HU" i="1" dirty="0">
                <a:solidFill>
                  <a:schemeClr val="tx1"/>
                </a:solidFill>
                <a:latin typeface="Times New Roman" pitchFamily="18" charset="0"/>
                <a:cs typeface="Times New Roman" pitchFamily="18" charset="0"/>
              </a:rPr>
              <a:t>a) </a:t>
            </a:r>
            <a:r>
              <a:rPr lang="hu-HU" dirty="0">
                <a:solidFill>
                  <a:schemeClr val="tx1"/>
                </a:solidFill>
                <a:latin typeface="Times New Roman" pitchFamily="18" charset="0"/>
                <a:cs typeface="Times New Roman" pitchFamily="18" charset="0"/>
              </a:rPr>
              <a:t>a feladatai elvégzéséhez szükséges, távolléti díjjal fizetett munkaidő-kedvezményt, amely a munkavédelmi képviselő, a testület tagja esetében a havi munkaideje legalább tíz százaléka, és</a:t>
            </a:r>
          </a:p>
          <a:p>
            <a:pPr algn="just"/>
            <a:r>
              <a:rPr lang="hu-HU" i="1" dirty="0">
                <a:solidFill>
                  <a:schemeClr val="tx1"/>
                </a:solidFill>
                <a:latin typeface="Times New Roman" pitchFamily="18" charset="0"/>
                <a:cs typeface="Times New Roman" pitchFamily="18" charset="0"/>
              </a:rPr>
              <a:t>b) </a:t>
            </a:r>
            <a:r>
              <a:rPr lang="hu-HU" dirty="0">
                <a:solidFill>
                  <a:schemeClr val="tx1"/>
                </a:solidFill>
                <a:latin typeface="Times New Roman" pitchFamily="18" charset="0"/>
                <a:cs typeface="Times New Roman" pitchFamily="18" charset="0"/>
              </a:rPr>
              <a:t>a szükséges eszközöket, így különösen a működési, technikai, anyagi feltételeket, továbbá a vonatkozó szakmai előírásokat.</a:t>
            </a:r>
          </a:p>
          <a:p>
            <a:pPr algn="just"/>
            <a:r>
              <a:rPr lang="hu-HU" dirty="0">
                <a:solidFill>
                  <a:schemeClr val="tx1"/>
                </a:solidFill>
                <a:latin typeface="Times New Roman" pitchFamily="18" charset="0"/>
                <a:cs typeface="Times New Roman" pitchFamily="18" charset="0"/>
              </a:rPr>
              <a:t>(2) Annak érdekében, hogy a munkavédelmi képviselő az érdekegyeztetéssel kapcsolatos tevékenységét elláthassa, megválasztását követő </a:t>
            </a:r>
            <a:r>
              <a:rPr lang="hu-HU" b="1" dirty="0">
                <a:solidFill>
                  <a:schemeClr val="tx1"/>
                </a:solidFill>
                <a:latin typeface="Times New Roman" pitchFamily="18" charset="0"/>
                <a:cs typeface="Times New Roman" pitchFamily="18" charset="0"/>
              </a:rPr>
              <a:t>hat hónapon belül </a:t>
            </a:r>
            <a:r>
              <a:rPr lang="hu-HU" dirty="0">
                <a:solidFill>
                  <a:schemeClr val="tx1"/>
                </a:solidFill>
                <a:latin typeface="Times New Roman" pitchFamily="18" charset="0"/>
                <a:cs typeface="Times New Roman" pitchFamily="18" charset="0"/>
              </a:rPr>
              <a:t>képzésen kell részt vennie, amely csak rendes munkaidőben történhet.</a:t>
            </a:r>
          </a:p>
          <a:p>
            <a:pPr algn="just"/>
            <a:r>
              <a:rPr lang="hu-HU" dirty="0">
                <a:solidFill>
                  <a:schemeClr val="tx1"/>
                </a:solidFill>
                <a:latin typeface="Times New Roman" pitchFamily="18" charset="0"/>
                <a:cs typeface="Times New Roman" pitchFamily="18" charset="0"/>
              </a:rPr>
              <a:t>(3) Az (1)-(2) bekezdésben foglaltak költségei a munkáltatót terhelik.</a:t>
            </a:r>
          </a:p>
        </p:txBody>
      </p:sp>
    </p:spTree>
    <p:extLst>
      <p:ext uri="{BB962C8B-B14F-4D97-AF65-F5344CB8AC3E}">
        <p14:creationId xmlns:p14="http://schemas.microsoft.com/office/powerpoint/2010/main" val="5545220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58494" y="131964"/>
            <a:ext cx="10895303" cy="621799"/>
          </a:xfrm>
        </p:spPr>
        <p:txBody>
          <a:bodyPr>
            <a:normAutofit fontScale="90000"/>
          </a:bodyPr>
          <a:lstStyle/>
          <a:p>
            <a:pPr algn="ctr"/>
            <a:r>
              <a:rPr lang="hu-HU" sz="2600" b="1" dirty="0">
                <a:solidFill>
                  <a:schemeClr val="accent1">
                    <a:lumMod val="50000"/>
                  </a:schemeClr>
                </a:solidFill>
                <a:latin typeface="Segoe UI" panose="020B0502040204020203" pitchFamily="34" charset="0"/>
                <a:cs typeface="Segoe UI" panose="020B0502040204020203" pitchFamily="34" charset="0"/>
              </a:rPr>
              <a:t>A munkavédelmi képviselők képzésére vonatkozó szabályok módosítása </a:t>
            </a:r>
          </a:p>
        </p:txBody>
      </p:sp>
      <p:sp>
        <p:nvSpPr>
          <p:cNvPr id="7" name="Lekerekített téglalap 6"/>
          <p:cNvSpPr/>
          <p:nvPr/>
        </p:nvSpPr>
        <p:spPr>
          <a:xfrm flipH="1">
            <a:off x="458494" y="790833"/>
            <a:ext cx="10633164" cy="5650098"/>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hu-HU" dirty="0">
              <a:solidFill>
                <a:schemeClr val="tx1"/>
              </a:solidFill>
            </a:endParaRPr>
          </a:p>
          <a:p>
            <a:pPr algn="just"/>
            <a:r>
              <a:rPr lang="hu-HU" dirty="0">
                <a:solidFill>
                  <a:schemeClr val="tx1"/>
                </a:solidFill>
                <a:latin typeface="Times New Roman" pitchFamily="18" charset="0"/>
                <a:cs typeface="Times New Roman" pitchFamily="18" charset="0"/>
              </a:rPr>
              <a:t>(4) </a:t>
            </a:r>
            <a:r>
              <a:rPr lang="hu-HU" b="1" dirty="0">
                <a:solidFill>
                  <a:schemeClr val="tx1"/>
                </a:solidFill>
                <a:latin typeface="Times New Roman" pitchFamily="18" charset="0"/>
                <a:cs typeface="Times New Roman" pitchFamily="18" charset="0"/>
              </a:rPr>
              <a:t>Az alapképzés és továbbképzés megszervezése a felnőttképzésről szóló 2013. évi LXXVII. törvény (a továbbiakban: Fktv.) szerint</a:t>
            </a:r>
            <a:r>
              <a:rPr lang="hu-HU" dirty="0">
                <a:solidFill>
                  <a:schemeClr val="tx1"/>
                </a:solidFill>
                <a:latin typeface="Times New Roman" pitchFamily="18" charset="0"/>
                <a:cs typeface="Times New Roman" pitchFamily="18" charset="0"/>
              </a:rPr>
              <a:t> kontaktórás, távoktatás, illetve zárt rendszerű elektronikus távoktatás formájában valósulhat meg. Az alap- és továbbképzést szervező felnőttképző a képzésekről vezetett nyilvántartását 5 évig megőrzi. A nyilvántartásnak tartalmaznia kell a képzés idejét, jelenléti képzés esetén a képzés helyszínét, a képzés jellegére vonatkozó utalást, a résztvevők nevét, a képzés formáját és a képzés ismeretanyagának vázlatát. </a:t>
            </a:r>
          </a:p>
          <a:p>
            <a:pPr algn="just"/>
            <a:r>
              <a:rPr lang="hu-HU" dirty="0">
                <a:solidFill>
                  <a:schemeClr val="tx1"/>
                </a:solidFill>
                <a:latin typeface="Times New Roman" pitchFamily="18" charset="0"/>
                <a:cs typeface="Times New Roman" pitchFamily="18" charset="0"/>
              </a:rPr>
              <a:t>(5) A munkavédelmi képviselőnek </a:t>
            </a:r>
            <a:r>
              <a:rPr lang="hu-HU" b="1" dirty="0">
                <a:solidFill>
                  <a:schemeClr val="tx1"/>
                </a:solidFill>
                <a:latin typeface="Times New Roman" pitchFamily="18" charset="0"/>
                <a:cs typeface="Times New Roman" pitchFamily="18" charset="0"/>
              </a:rPr>
              <a:t>megválasztását követő hat hónapon belül el kell végeznie a legalább 16 óraszámú alapképzést.</a:t>
            </a:r>
          </a:p>
          <a:p>
            <a:pPr algn="just"/>
            <a:r>
              <a:rPr lang="hu-HU" dirty="0">
                <a:solidFill>
                  <a:schemeClr val="tx1"/>
                </a:solidFill>
                <a:latin typeface="Times New Roman" pitchFamily="18" charset="0"/>
                <a:cs typeface="Times New Roman" pitchFamily="18" charset="0"/>
              </a:rPr>
              <a:t>(6) A munkavédelmi képviselőnek </a:t>
            </a:r>
            <a:r>
              <a:rPr lang="hu-HU" b="1" dirty="0">
                <a:solidFill>
                  <a:schemeClr val="tx1"/>
                </a:solidFill>
                <a:latin typeface="Times New Roman" pitchFamily="18" charset="0"/>
                <a:cs typeface="Times New Roman" pitchFamily="18" charset="0"/>
              </a:rPr>
              <a:t>az alapképzést követően, valamint újraválasztása esetén évente legalább 8 órás továbbképzésben kell részt vennie.</a:t>
            </a:r>
          </a:p>
          <a:p>
            <a:pPr algn="just"/>
            <a:r>
              <a:rPr lang="hu-HU" dirty="0">
                <a:solidFill>
                  <a:schemeClr val="tx1"/>
                </a:solidFill>
                <a:latin typeface="Times New Roman" pitchFamily="18" charset="0"/>
                <a:cs typeface="Times New Roman" pitchFamily="18" charset="0"/>
              </a:rPr>
              <a:t>(7) Az alapképzés és továbbképzés ismeretanyagának </a:t>
            </a:r>
            <a:r>
              <a:rPr lang="hu-HU" b="1" dirty="0">
                <a:solidFill>
                  <a:schemeClr val="tx1"/>
                </a:solidFill>
                <a:latin typeface="Times New Roman" pitchFamily="18" charset="0"/>
                <a:cs typeface="Times New Roman" pitchFamily="18" charset="0"/>
              </a:rPr>
              <a:t>minimum követelményeit a foglalkoztatáspolitikáért felelős miniszter honlapján közzéteszi.</a:t>
            </a:r>
          </a:p>
          <a:p>
            <a:pPr algn="just"/>
            <a:r>
              <a:rPr lang="hu-HU" dirty="0">
                <a:solidFill>
                  <a:schemeClr val="tx1"/>
                </a:solidFill>
                <a:latin typeface="Times New Roman" pitchFamily="18" charset="0"/>
                <a:cs typeface="Times New Roman" pitchFamily="18" charset="0"/>
              </a:rPr>
              <a:t>(8) Az alapképzés és továbbképzés elvégzését az </a:t>
            </a:r>
            <a:r>
              <a:rPr lang="hu-HU" b="1" dirty="0">
                <a:solidFill>
                  <a:schemeClr val="tx1"/>
                </a:solidFill>
                <a:latin typeface="Times New Roman" pitchFamily="18" charset="0"/>
                <a:cs typeface="Times New Roman" pitchFamily="18" charset="0"/>
              </a:rPr>
              <a:t>Fktv. 13/B. § (1) bekezdése szerinti tanúsítvánnyal kell igazolni. </a:t>
            </a:r>
          </a:p>
          <a:p>
            <a:pPr algn="just"/>
            <a:r>
              <a:rPr lang="hu-HU" dirty="0">
                <a:solidFill>
                  <a:schemeClr val="tx1"/>
                </a:solidFill>
                <a:latin typeface="Times New Roman" pitchFamily="18" charset="0"/>
                <a:cs typeface="Times New Roman" pitchFamily="18" charset="0"/>
              </a:rPr>
              <a:t>(9) A képzések </a:t>
            </a:r>
            <a:r>
              <a:rPr lang="hu-HU" b="1" dirty="0">
                <a:solidFill>
                  <a:schemeClr val="tx1"/>
                </a:solidFill>
                <a:latin typeface="Times New Roman" pitchFamily="18" charset="0"/>
                <a:cs typeface="Times New Roman" pitchFamily="18" charset="0"/>
              </a:rPr>
              <a:t>szakmai felügyeletét a foglalkoztatáspolitikáért felelős miniszter látja el</a:t>
            </a:r>
            <a:r>
              <a:rPr lang="hu-HU" dirty="0">
                <a:solidFill>
                  <a:schemeClr val="tx1"/>
                </a:solidFill>
                <a:latin typeface="Times New Roman" pitchFamily="18" charset="0"/>
                <a:cs typeface="Times New Roman" pitchFamily="18" charset="0"/>
              </a:rPr>
              <a:t>, melynek részletes szabályait szabályzatban állapítja meg.</a:t>
            </a:r>
          </a:p>
          <a:p>
            <a:pPr algn="just"/>
            <a:endParaRPr lang="hu-HU" dirty="0">
              <a:solidFill>
                <a:schemeClr val="tx1"/>
              </a:solidFill>
              <a:latin typeface="Times New Roman" pitchFamily="18" charset="0"/>
              <a:cs typeface="Times New Roman" pitchFamily="18" charset="0"/>
            </a:endParaRPr>
          </a:p>
          <a:p>
            <a:pPr algn="just"/>
            <a:r>
              <a:rPr lang="hu-HU" i="1" dirty="0">
                <a:solidFill>
                  <a:schemeClr val="tx1"/>
                </a:solidFill>
                <a:latin typeface="Times New Roman" pitchFamily="18" charset="0"/>
                <a:cs typeface="Times New Roman" pitchFamily="18" charset="0"/>
              </a:rPr>
              <a:t>Mind a képzések minimumkövetelményei, mind a szakmai felügyeletre vonatkozó szabályzat megtalálható honlapunkon. (</a:t>
            </a:r>
            <a:r>
              <a:rPr lang="hu-HU" i="1" dirty="0">
                <a:solidFill>
                  <a:schemeClr val="tx1"/>
                </a:solidFill>
                <a:latin typeface="Times New Roman" pitchFamily="18" charset="0"/>
                <a:cs typeface="Times New Roman" pitchFamily="18" charset="0"/>
                <a:hlinkClick r:id="rId2"/>
              </a:rPr>
              <a:t>https://mvff.munka.hu</a:t>
            </a:r>
            <a:r>
              <a:rPr lang="hu-HU" i="1" dirty="0">
                <a:solidFill>
                  <a:schemeClr val="tx1"/>
                </a:solidFill>
                <a:latin typeface="Times New Roman" pitchFamily="18" charset="0"/>
                <a:cs typeface="Times New Roman" pitchFamily="18" charset="0"/>
              </a:rPr>
              <a:t>, Munkavédelmi képviselők menüpont)</a:t>
            </a:r>
          </a:p>
          <a:p>
            <a:pPr algn="just"/>
            <a:endParaRPr lang="hu-HU" dirty="0">
              <a:solidFill>
                <a:schemeClr val="tx1"/>
              </a:solidFill>
            </a:endParaRPr>
          </a:p>
        </p:txBody>
      </p:sp>
    </p:spTree>
    <p:extLst>
      <p:ext uri="{BB962C8B-B14F-4D97-AF65-F5344CB8AC3E}">
        <p14:creationId xmlns:p14="http://schemas.microsoft.com/office/powerpoint/2010/main" val="19562996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46688" y="270664"/>
            <a:ext cx="10895303" cy="621799"/>
          </a:xfrm>
        </p:spPr>
        <p:txBody>
          <a:bodyPr>
            <a:normAutofit/>
          </a:bodyPr>
          <a:lstStyle/>
          <a:p>
            <a:pPr algn="ctr"/>
            <a:r>
              <a:rPr lang="hu-HU" sz="2600" b="1" dirty="0">
                <a:solidFill>
                  <a:schemeClr val="accent1">
                    <a:lumMod val="50000"/>
                  </a:schemeClr>
                </a:solidFill>
                <a:latin typeface="Segoe UI" panose="020B0502040204020203" pitchFamily="34" charset="0"/>
                <a:cs typeface="Segoe UI" panose="020B0502040204020203" pitchFamily="34" charset="0"/>
              </a:rPr>
              <a:t>A hatósági eljárást érintő módosítások</a:t>
            </a:r>
          </a:p>
        </p:txBody>
      </p:sp>
      <p:sp>
        <p:nvSpPr>
          <p:cNvPr id="7" name="Lekerekített téglalap 6"/>
          <p:cNvSpPr/>
          <p:nvPr/>
        </p:nvSpPr>
        <p:spPr>
          <a:xfrm flipH="1">
            <a:off x="577758" y="1200398"/>
            <a:ext cx="10725936" cy="2146852"/>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Mvt. 81. § (7) Ha a kötelezett a munkavédelmi hatóság </a:t>
            </a:r>
            <a:r>
              <a:rPr lang="hu-HU"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végleges döntésében foglalt kötelezése ellenére a munkabaleseti jegyzőkönyvet nem tölti ki</a:t>
            </a: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hu-HU"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 munkavédelmi hatóság jogosult a hatósági ellenőrzés során feltárt adatok alapján a munkabaleseti jegyzőkönyvet kitölteni</a:t>
            </a: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és a foglalkoztatáspolitikáért felelős miniszter rendeletében meghatározott </a:t>
            </a:r>
            <a:r>
              <a:rPr lang="hu-HU"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érintetteknek megküldeni</a:t>
            </a: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hu-HU" dirty="0">
              <a:solidFill>
                <a:schemeClr val="tx1"/>
              </a:solidFill>
              <a:latin typeface="Times New Roman" panose="02020603050405020304" pitchFamily="18" charset="0"/>
              <a:cs typeface="Times New Roman" panose="02020603050405020304" pitchFamily="18" charset="0"/>
            </a:endParaRPr>
          </a:p>
        </p:txBody>
      </p:sp>
      <p:sp>
        <p:nvSpPr>
          <p:cNvPr id="8" name="Lekerekített téglalap 7"/>
          <p:cNvSpPr/>
          <p:nvPr/>
        </p:nvSpPr>
        <p:spPr>
          <a:xfrm flipH="1">
            <a:off x="577757" y="3710608"/>
            <a:ext cx="10725936" cy="2226365"/>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700"/>
              </a:spcAft>
            </a:pP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Mvt. 87. § (1) </a:t>
            </a:r>
          </a:p>
          <a:p>
            <a:pPr>
              <a:lnSpc>
                <a:spcPct val="115000"/>
              </a:lnSpc>
              <a:spcAft>
                <a:spcPts val="700"/>
              </a:spcAft>
            </a:pP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r>
              <a:rPr lang="hu-HU"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 munkavédelmi hatóság jogosult</a:t>
            </a: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p>
          <a:p>
            <a:pPr>
              <a:lnSpc>
                <a:spcPct val="115000"/>
              </a:lnSpc>
              <a:spcAft>
                <a:spcPts val="700"/>
              </a:spcAft>
            </a:pP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o) </a:t>
            </a:r>
            <a:r>
              <a:rPr lang="hu-HU" b="1"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az ellenőrzés helyszínén</a:t>
            </a:r>
            <a:r>
              <a:rPr lang="hu-HU" u="sng"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található biztonsági berendezések által </a:t>
            </a:r>
            <a:r>
              <a:rPr lang="hu-HU"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rögzített felvételek és a munkavégzés területére való be- és kilépést rögzítő berendezések</a:t>
            </a: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adatainak </a:t>
            </a:r>
            <a:r>
              <a:rPr lang="hu-HU"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megtekintésére</a:t>
            </a: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valamint azokról </a:t>
            </a:r>
            <a:r>
              <a:rPr lang="hu-HU"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másolat készítésére.</a:t>
            </a:r>
          </a:p>
        </p:txBody>
      </p:sp>
    </p:spTree>
    <p:extLst>
      <p:ext uri="{BB962C8B-B14F-4D97-AF65-F5344CB8AC3E}">
        <p14:creationId xmlns:p14="http://schemas.microsoft.com/office/powerpoint/2010/main" val="39159731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46689" y="431302"/>
            <a:ext cx="10895303" cy="621799"/>
          </a:xfrm>
        </p:spPr>
        <p:txBody>
          <a:bodyPr>
            <a:normAutofit/>
          </a:bodyPr>
          <a:lstStyle/>
          <a:p>
            <a:pPr algn="ctr"/>
            <a:r>
              <a:rPr lang="hu-HU" sz="2600" b="1" dirty="0">
                <a:solidFill>
                  <a:schemeClr val="accent1">
                    <a:lumMod val="50000"/>
                  </a:schemeClr>
                </a:solidFill>
                <a:latin typeface="Segoe UI" panose="020B0502040204020203" pitchFamily="34" charset="0"/>
                <a:cs typeface="Segoe UI" panose="020B0502040204020203" pitchFamily="34" charset="0"/>
              </a:rPr>
              <a:t>A hatósági eljárást érintő módosítások</a:t>
            </a:r>
          </a:p>
        </p:txBody>
      </p:sp>
      <p:sp>
        <p:nvSpPr>
          <p:cNvPr id="7" name="Lekerekített téglalap 6"/>
          <p:cNvSpPr/>
          <p:nvPr/>
        </p:nvSpPr>
        <p:spPr>
          <a:xfrm flipH="1">
            <a:off x="676613" y="1498490"/>
            <a:ext cx="10633164" cy="140170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Mvt. 84. § (11) Amennyiben az eljárás érdemi lezárása </a:t>
            </a:r>
            <a:r>
              <a:rPr lang="hu-HU"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más szerv elbírálásától </a:t>
            </a: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függ, a munkavédelmi hatóság az </a:t>
            </a:r>
            <a:r>
              <a:rPr lang="hu-HU"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elbírálásig az eljárást felfüggeszti</a:t>
            </a: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hu-HU" dirty="0">
              <a:solidFill>
                <a:schemeClr val="tx1"/>
              </a:solidFill>
              <a:latin typeface="Times New Roman" panose="02020603050405020304" pitchFamily="18" charset="0"/>
              <a:cs typeface="Times New Roman" panose="02020603050405020304" pitchFamily="18" charset="0"/>
            </a:endParaRPr>
          </a:p>
        </p:txBody>
      </p:sp>
      <p:sp>
        <p:nvSpPr>
          <p:cNvPr id="8" name="Lekerekített téglalap 7"/>
          <p:cNvSpPr/>
          <p:nvPr/>
        </p:nvSpPr>
        <p:spPr>
          <a:xfrm flipH="1">
            <a:off x="676613" y="3241051"/>
            <a:ext cx="10633164" cy="2226365"/>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07000"/>
              </a:lnSpc>
              <a:spcAft>
                <a:spcPts val="800"/>
              </a:spcAft>
            </a:pPr>
            <a:r>
              <a:rPr lang="hu-HU"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Mvt. 86. § (1) bekezdés a) pont</a:t>
            </a:r>
          </a:p>
          <a:p>
            <a:pPr algn="just">
              <a:lnSpc>
                <a:spcPct val="107000"/>
              </a:lnSpc>
              <a:spcAft>
                <a:spcPts val="800"/>
              </a:spcAft>
            </a:pPr>
            <a:r>
              <a:rPr lang="hu-HU"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(A munkavédelmi hatóság hatósági jogköre nem terjed ki)</a:t>
            </a:r>
            <a:endParaRPr lang="hu-HU"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hu-HU"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a külön jogszabályban meghatározott sugáregészségügyi, az atomenergia alkalmazásával kapcsolatos sugárvédelmi feladatok, </a:t>
            </a:r>
            <a:r>
              <a:rPr lang="hu-HU" b="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az ionizáló </a:t>
            </a:r>
            <a:r>
              <a:rPr lang="hu-HU"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és nem ionizáló sugárzással, valamint az elektromos és mágneses erőterekkel kapcsolatos előírások ellenőrzésére,</a:t>
            </a:r>
            <a:endParaRPr lang="hu-HU"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50096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08391" y="171810"/>
            <a:ext cx="10895303" cy="621799"/>
          </a:xfrm>
        </p:spPr>
        <p:txBody>
          <a:bodyPr>
            <a:normAutofit/>
          </a:bodyPr>
          <a:lstStyle/>
          <a:p>
            <a:pPr algn="ctr"/>
            <a:r>
              <a:rPr lang="hu-HU" sz="2600" b="1" dirty="0">
                <a:solidFill>
                  <a:schemeClr val="accent1">
                    <a:lumMod val="50000"/>
                  </a:schemeClr>
                </a:solidFill>
                <a:latin typeface="Segoe UI" panose="020B0502040204020203" pitchFamily="34" charset="0"/>
                <a:cs typeface="Segoe UI" panose="020B0502040204020203" pitchFamily="34" charset="0"/>
              </a:rPr>
              <a:t>Egyéb technikai és a jogértelmezést segítő módosítások</a:t>
            </a:r>
          </a:p>
        </p:txBody>
      </p:sp>
      <p:sp>
        <p:nvSpPr>
          <p:cNvPr id="7" name="Lekerekített téglalap 6"/>
          <p:cNvSpPr/>
          <p:nvPr/>
        </p:nvSpPr>
        <p:spPr>
          <a:xfrm flipH="1">
            <a:off x="670530" y="940905"/>
            <a:ext cx="10633164" cy="3065037"/>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07000"/>
              </a:lnSpc>
              <a:spcAft>
                <a:spcPts val="800"/>
              </a:spcAft>
            </a:pPr>
            <a:endParaRPr lang="hu-HU"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hu-HU"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Mvt. 14. § (1) </a:t>
            </a: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 munkavédelem irányításának keretében állami feladat</a:t>
            </a:r>
          </a:p>
          <a:p>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e) a nemzetgazdaság munkavédelmi helyzetének évenkénti áttekintése, a megállapítások jelentésben történő összegzése, a munkavédelmi </a:t>
            </a:r>
            <a:r>
              <a:rPr lang="hu-HU" i="1" strike="sngStrike"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információs rendszer kialakítása és működtetése </a:t>
            </a:r>
            <a:r>
              <a:rPr lang="hu-HU"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tanácsadás biztosítása.</a:t>
            </a:r>
          </a:p>
          <a:p>
            <a:endParaRPr lang="hu-HU"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r>
              <a:rPr lang="hu-HU"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Ezzel összhangban:</a:t>
            </a:r>
          </a:p>
          <a:p>
            <a:pPr>
              <a:lnSpc>
                <a:spcPct val="100000"/>
              </a:lnSpc>
              <a:spcBef>
                <a:spcPts val="0"/>
              </a:spcBef>
              <a:spcAft>
                <a:spcPts val="600"/>
              </a:spcAft>
            </a:pPr>
            <a:r>
              <a:rPr lang="hu-HU" b="1" kern="100" dirty="0">
                <a:solidFill>
                  <a:schemeClr val="tx1"/>
                </a:solidFill>
                <a:latin typeface="Times New Roman" panose="02020603050405020304" pitchFamily="18" charset="0"/>
                <a:cs typeface="Times New Roman" panose="02020603050405020304" pitchFamily="18" charset="0"/>
              </a:rPr>
              <a:t>Mvt. 79.</a:t>
            </a:r>
            <a:r>
              <a:rPr lang="hu-HU"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 </a:t>
            </a:r>
            <a:r>
              <a:rPr lang="hu-HU" b="1" kern="100" dirty="0">
                <a:solidFill>
                  <a:schemeClr val="tx1"/>
                </a:solidFill>
                <a:latin typeface="Times New Roman" panose="02020603050405020304" pitchFamily="18" charset="0"/>
                <a:cs typeface="Times New Roman" panose="02020603050405020304" pitchFamily="18" charset="0"/>
              </a:rPr>
              <a:t>(1)</a:t>
            </a:r>
            <a:r>
              <a:rPr lang="hu-HU" kern="100" dirty="0">
                <a:solidFill>
                  <a:schemeClr val="tx1"/>
                </a:solidFill>
                <a:latin typeface="Times New Roman" panose="02020603050405020304" pitchFamily="18" charset="0"/>
                <a:cs typeface="Times New Roman" panose="02020603050405020304" pitchFamily="18" charset="0"/>
              </a:rPr>
              <a:t> Az Országos Munkavédelmi Bizottság az egészséget nem veszélyeztető és biztonságos munkavégzésre vonatkozó érdekegyeztető tevékenysége keretében</a:t>
            </a:r>
          </a:p>
          <a:p>
            <a:r>
              <a:rPr lang="hu-HU" kern="100" dirty="0">
                <a:solidFill>
                  <a:schemeClr val="tx1"/>
                </a:solidFill>
                <a:latin typeface="Times New Roman" panose="02020603050405020304" pitchFamily="18" charset="0"/>
                <a:cs typeface="Times New Roman" panose="02020603050405020304" pitchFamily="18" charset="0"/>
              </a:rPr>
              <a:t>f) saját adataival, megállapításaival szükség szerint segíti a munkavédelmi </a:t>
            </a:r>
            <a:r>
              <a:rPr lang="hu-HU" i="1" strike="sngStrike" kern="100" dirty="0">
                <a:solidFill>
                  <a:schemeClr val="tx1"/>
                </a:solidFill>
                <a:latin typeface="Times New Roman" panose="02020603050405020304" pitchFamily="18" charset="0"/>
                <a:cs typeface="Times New Roman" panose="02020603050405020304" pitchFamily="18" charset="0"/>
              </a:rPr>
              <a:t>információs rendszer működését</a:t>
            </a:r>
          </a:p>
          <a:p>
            <a:r>
              <a:rPr lang="hu-HU" b="1" kern="100" dirty="0">
                <a:solidFill>
                  <a:schemeClr val="tx1"/>
                </a:solidFill>
                <a:latin typeface="Times New Roman" panose="02020603050405020304" pitchFamily="18" charset="0"/>
                <a:cs typeface="Times New Roman" panose="02020603050405020304" pitchFamily="18" charset="0"/>
              </a:rPr>
              <a:t>tanácsadási tevékenységet</a:t>
            </a:r>
            <a:r>
              <a:rPr lang="hu-HU" kern="100" dirty="0">
                <a:solidFill>
                  <a:schemeClr val="tx1"/>
                </a:solidFill>
                <a:latin typeface="Times New Roman" panose="02020603050405020304" pitchFamily="18" charset="0"/>
                <a:cs typeface="Times New Roman" panose="02020603050405020304" pitchFamily="18" charset="0"/>
              </a:rPr>
              <a:t>;</a:t>
            </a:r>
          </a:p>
          <a:p>
            <a:endParaRPr lang="hu-HU" b="1" dirty="0">
              <a:solidFill>
                <a:srgbClr val="474747"/>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8" name="Lekerekített téglalap 7"/>
          <p:cNvSpPr/>
          <p:nvPr/>
        </p:nvSpPr>
        <p:spPr>
          <a:xfrm flipH="1">
            <a:off x="670529" y="4301519"/>
            <a:ext cx="10633165" cy="2226365"/>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 2016/425 EU rendelet szerint </a:t>
            </a:r>
            <a:r>
              <a:rPr lang="hu-HU"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2023. április 21-e után az EK-típusvizsgálati tanúsítványok már nem érvényesek</a:t>
            </a: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ezért a vonatkozó normaszöveg Mvt.-ből történő hatályon kívül helyezése volt szükséges.</a:t>
            </a:r>
            <a:br>
              <a:rPr lang="hu-HU" dirty="0">
                <a:solidFill>
                  <a:schemeClr val="tx1"/>
                </a:solidFill>
                <a:latin typeface="Times New Roman" panose="02020603050405020304" pitchFamily="18" charset="0"/>
                <a:cs typeface="Times New Roman" panose="02020603050405020304" pitchFamily="18" charset="0"/>
              </a:rPr>
            </a:br>
            <a:r>
              <a:rPr lang="hu-HU" b="1" dirty="0">
                <a:solidFill>
                  <a:schemeClr val="tx1"/>
                </a:solidFill>
                <a:latin typeface="Times New Roman" panose="02020603050405020304" pitchFamily="18" charset="0"/>
                <a:cs typeface="Times New Roman" panose="02020603050405020304" pitchFamily="18" charset="0"/>
              </a:rPr>
              <a:t>Hatályba lépés 2023. 04. 22.</a:t>
            </a:r>
          </a:p>
          <a:p>
            <a:pPr algn="just"/>
            <a:endPar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algn="just"/>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Mvt. 18. § (4) Egyéni védőeszközt forgalomba hozni és használatba venni akkor szabad, ha rendelkezik </a:t>
            </a:r>
            <a:r>
              <a:rPr lang="hu-HU" b="1" dirty="0">
                <a:solidFill>
                  <a:schemeClr val="tx1"/>
                </a:solidFill>
                <a:latin typeface="Times New Roman" panose="02020603050405020304" pitchFamily="18" charset="0"/>
                <a:cs typeface="Times New Roman" panose="02020603050405020304" pitchFamily="18" charset="0"/>
              </a:rPr>
              <a:t>EU-megfelelőségi nyilatkozattal és szükség esetén EU-típusvizsgálati tanúsítvánnyal.</a:t>
            </a:r>
          </a:p>
          <a:p>
            <a:pPr algn="just"/>
            <a:endParaRPr lang="hu-HU"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85432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58491" y="171810"/>
            <a:ext cx="10895303" cy="621799"/>
          </a:xfrm>
        </p:spPr>
        <p:txBody>
          <a:bodyPr>
            <a:normAutofit/>
          </a:bodyPr>
          <a:lstStyle/>
          <a:p>
            <a:pPr algn="ctr"/>
            <a:r>
              <a:rPr lang="hu-HU" sz="2600" b="1" dirty="0">
                <a:solidFill>
                  <a:schemeClr val="accent1">
                    <a:lumMod val="50000"/>
                  </a:schemeClr>
                </a:solidFill>
                <a:latin typeface="Segoe UI" panose="020B0502040204020203" pitchFamily="34" charset="0"/>
                <a:cs typeface="Segoe UI" panose="020B0502040204020203" pitchFamily="34" charset="0"/>
              </a:rPr>
              <a:t>Egyéb technikai és a jogértelmezést segítő módosítások</a:t>
            </a:r>
          </a:p>
        </p:txBody>
      </p:sp>
      <p:sp>
        <p:nvSpPr>
          <p:cNvPr id="7" name="Lekerekített téglalap 6"/>
          <p:cNvSpPr/>
          <p:nvPr/>
        </p:nvSpPr>
        <p:spPr>
          <a:xfrm flipH="1">
            <a:off x="670527" y="904820"/>
            <a:ext cx="10633164" cy="1932409"/>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Mvt. 21. § (2) A 21. § alkalmazásában (üzembe helyezés) veszélyes munkaeszköznek minősül a 87. § 11. pontja alapján, illetve a foglalkoztatáspolitikáért felelős miniszter rendeletében meghatározott, továbbá </a:t>
            </a:r>
            <a:r>
              <a:rPr lang="hu-HU"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egyéb jogszabály vagy a munkáltató által</a:t>
            </a: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veszélyesnek minősített, valamint a hatósági felügyelet alá tartozó munkaeszköz.</a:t>
            </a:r>
          </a:p>
        </p:txBody>
      </p:sp>
      <p:sp>
        <p:nvSpPr>
          <p:cNvPr id="8" name="Lekerekített téglalap 7"/>
          <p:cNvSpPr/>
          <p:nvPr/>
        </p:nvSpPr>
        <p:spPr>
          <a:xfrm flipH="1">
            <a:off x="670527" y="2995232"/>
            <a:ext cx="10683267" cy="3071936"/>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700"/>
              </a:spcAft>
            </a:pPr>
            <a:r>
              <a:rPr lang="hu-HU" dirty="0">
                <a:solidFill>
                  <a:schemeClr val="tx1"/>
                </a:solidFill>
                <a:latin typeface="Times New Roman" pitchFamily="18" charset="0"/>
                <a:ea typeface="Calibri" panose="020F0502020204030204" pitchFamily="34" charset="0"/>
                <a:cs typeface="Times New Roman" panose="02020603050405020304" pitchFamily="18" charset="0"/>
              </a:rPr>
              <a:t>Mvt. 45. § (3) A </a:t>
            </a:r>
            <a:r>
              <a:rPr lang="hu-HU"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mentési terv elkészítése munkabiztonsági szaktevékenység</a:t>
            </a: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15000"/>
              </a:lnSpc>
              <a:spcAft>
                <a:spcPts val="700"/>
              </a:spcAft>
            </a:pPr>
            <a:r>
              <a:rPr lang="hu-HU" i="1" dirty="0">
                <a:solidFill>
                  <a:schemeClr val="tx1"/>
                </a:solidFill>
                <a:latin typeface="Times New Roman" pitchFamily="18" charset="0"/>
                <a:cs typeface="Times New Roman" pitchFamily="18" charset="0"/>
              </a:rPr>
              <a:t>Az Mvt. 57. § (3) bekezdése tartalmazta azokat a tevékenységeket, feladatokat, melyeket munkavédelmi szakember látott el. Ez a felsorolás azonban nem volt egzakt és következetes és gyakorlatilag párhuzamosan szabályozta a feladatellátást, mert a mentési terv kivételével a többi feladat, szaktevékenységként nevesítve külön §-okban szerepelt a törvényben. Megszüntetve a párhuzamos szabályozást a felsorolás hatályon kívül helyezésre került, és így a mentési terv szaktevékenység keretében történő elkészítési kötelezettsége is külön §-ban került rögzítésre. </a:t>
            </a:r>
            <a:endParaRPr lang="hu-HU"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700"/>
              </a:spcAft>
            </a:pPr>
            <a:endParaRPr lang="hu-HU" dirty="0">
              <a:solidFill>
                <a:srgbClr val="474747"/>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42903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58494" y="23529"/>
            <a:ext cx="10895303" cy="621799"/>
          </a:xfrm>
        </p:spPr>
        <p:txBody>
          <a:bodyPr>
            <a:normAutofit/>
          </a:bodyPr>
          <a:lstStyle/>
          <a:p>
            <a:pPr algn="ctr"/>
            <a:r>
              <a:rPr lang="hu-HU" sz="2600" b="1" dirty="0">
                <a:solidFill>
                  <a:schemeClr val="accent1">
                    <a:lumMod val="50000"/>
                  </a:schemeClr>
                </a:solidFill>
                <a:latin typeface="Segoe UI" panose="020B0502040204020203" pitchFamily="34" charset="0"/>
                <a:cs typeface="Segoe UI" panose="020B0502040204020203" pitchFamily="34" charset="0"/>
              </a:rPr>
              <a:t>Egyéb technikai és a jogértelmezést segítő módosítások</a:t>
            </a:r>
          </a:p>
        </p:txBody>
      </p:sp>
      <p:sp>
        <p:nvSpPr>
          <p:cNvPr id="7" name="Lekerekített téglalap 6"/>
          <p:cNvSpPr/>
          <p:nvPr/>
        </p:nvSpPr>
        <p:spPr>
          <a:xfrm flipH="1">
            <a:off x="531341" y="630194"/>
            <a:ext cx="10772352" cy="1477986"/>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Mvt. 54. § (6a) A megelőzési stratégia a foglalkoztatáspolitikáért felelős miniszter rendelete szerinti </a:t>
            </a:r>
            <a:r>
              <a:rPr lang="hu-HU"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III. veszélyességi osztályba sorolt 1-9 főt foglalkoztatók esetében a kockázatértékelés részét is képezheti</a:t>
            </a: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hu-HU" dirty="0">
              <a:solidFill>
                <a:schemeClr val="tx1"/>
              </a:solidFill>
              <a:latin typeface="Times New Roman" panose="02020603050405020304" pitchFamily="18" charset="0"/>
              <a:cs typeface="Times New Roman" panose="02020603050405020304" pitchFamily="18" charset="0"/>
            </a:endParaRPr>
          </a:p>
        </p:txBody>
      </p:sp>
      <p:sp>
        <p:nvSpPr>
          <p:cNvPr id="8" name="Lekerekített téglalap 7"/>
          <p:cNvSpPr/>
          <p:nvPr/>
        </p:nvSpPr>
        <p:spPr>
          <a:xfrm flipH="1">
            <a:off x="531341" y="2236573"/>
            <a:ext cx="10772350" cy="4411361"/>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700"/>
              </a:spcAft>
            </a:pPr>
            <a:endParaRPr lang="hu-HU" dirty="0">
              <a:solidFill>
                <a:schemeClr val="tx1"/>
              </a:solidFill>
              <a:latin typeface="Times New Roman" pitchFamily="18" charset="0"/>
              <a:ea typeface="Calibri" panose="020F0502020204030204" pitchFamily="34" charset="0"/>
              <a:cs typeface="Times New Roman" panose="02020603050405020304" pitchFamily="18" charset="0"/>
            </a:endParaRPr>
          </a:p>
          <a:p>
            <a:pPr>
              <a:lnSpc>
                <a:spcPct val="115000"/>
              </a:lnSpc>
            </a:pPr>
            <a:r>
              <a:rPr lang="hu-HU"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Mvt. 63/A . § (2) bekezdése </a:t>
            </a:r>
          </a:p>
          <a:p>
            <a:pPr>
              <a:lnSpc>
                <a:spcPct val="115000"/>
              </a:lnSpc>
            </a:pPr>
            <a:r>
              <a:rPr lang="hu-HU" i="1" dirty="0">
                <a:solidFill>
                  <a:schemeClr val="tx1"/>
                </a:solidFill>
                <a:latin typeface="Times New Roman" pitchFamily="18" charset="0"/>
                <a:cs typeface="Times New Roman" pitchFamily="18" charset="0"/>
              </a:rPr>
              <a:t>A nyilvántartás tartalmazza</a:t>
            </a:r>
          </a:p>
          <a:p>
            <a:r>
              <a:rPr lang="hu-HU" i="1" dirty="0">
                <a:solidFill>
                  <a:schemeClr val="tx1"/>
                </a:solidFill>
                <a:latin typeface="Times New Roman" pitchFamily="18" charset="0"/>
                <a:cs typeface="Times New Roman" pitchFamily="18" charset="0"/>
              </a:rPr>
              <a:t>a) </a:t>
            </a:r>
            <a:r>
              <a:rPr lang="hu-HU" dirty="0">
                <a:solidFill>
                  <a:schemeClr val="tx1"/>
                </a:solidFill>
                <a:latin typeface="Times New Roman" pitchFamily="18" charset="0"/>
                <a:cs typeface="Times New Roman" pitchFamily="18" charset="0"/>
              </a:rPr>
              <a:t>a munkavállaló nevét, születési helyét, idejét,</a:t>
            </a:r>
          </a:p>
          <a:p>
            <a:r>
              <a:rPr lang="hu-HU" i="1" dirty="0">
                <a:solidFill>
                  <a:schemeClr val="tx1"/>
                </a:solidFill>
                <a:latin typeface="Times New Roman" pitchFamily="18" charset="0"/>
                <a:cs typeface="Times New Roman" pitchFamily="18" charset="0"/>
              </a:rPr>
              <a:t>b) </a:t>
            </a:r>
            <a:r>
              <a:rPr lang="hu-HU" dirty="0">
                <a:solidFill>
                  <a:schemeClr val="tx1"/>
                </a:solidFill>
                <a:latin typeface="Times New Roman" pitchFamily="18" charset="0"/>
                <a:cs typeface="Times New Roman" pitchFamily="18" charset="0"/>
              </a:rPr>
              <a:t>az expozíciót okozó veszélyes anyag nevét,</a:t>
            </a:r>
          </a:p>
          <a:p>
            <a:r>
              <a:rPr lang="hu-HU" i="1" strike="sngStrike" dirty="0">
                <a:solidFill>
                  <a:schemeClr val="tx1"/>
                </a:solidFill>
                <a:latin typeface="Times New Roman" pitchFamily="18" charset="0"/>
                <a:cs typeface="Times New Roman" pitchFamily="18" charset="0"/>
              </a:rPr>
              <a:t>c) a munkavállaló napi, heti és éves expozíciós idejét,</a:t>
            </a:r>
          </a:p>
          <a:p>
            <a:r>
              <a:rPr lang="hu-HU" i="1" dirty="0">
                <a:solidFill>
                  <a:schemeClr val="tx1"/>
                </a:solidFill>
                <a:latin typeface="Times New Roman" pitchFamily="18" charset="0"/>
                <a:cs typeface="Times New Roman" pitchFamily="18" charset="0"/>
              </a:rPr>
              <a:t>c)</a:t>
            </a:r>
            <a:r>
              <a:rPr lang="hu-HU" b="1" i="1" baseline="30000" dirty="0">
                <a:solidFill>
                  <a:schemeClr val="tx1"/>
                </a:solidFill>
                <a:latin typeface="Times New Roman" pitchFamily="18" charset="0"/>
                <a:cs typeface="Times New Roman" pitchFamily="18" charset="0"/>
              </a:rPr>
              <a:t> </a:t>
            </a:r>
            <a:r>
              <a:rPr lang="hu-HU" b="1" dirty="0">
                <a:solidFill>
                  <a:schemeClr val="tx1"/>
                </a:solidFill>
                <a:latin typeface="Times New Roman" pitchFamily="18" charset="0"/>
                <a:cs typeface="Times New Roman" pitchFamily="18" charset="0"/>
              </a:rPr>
              <a:t>határértékkel szabályozott veszélyes anyag esetén</a:t>
            </a:r>
          </a:p>
          <a:p>
            <a:r>
              <a:rPr lang="hu-HU" b="1" i="1" dirty="0">
                <a:solidFill>
                  <a:schemeClr val="tx1"/>
                </a:solidFill>
                <a:latin typeface="Times New Roman" pitchFamily="18" charset="0"/>
                <a:cs typeface="Times New Roman" pitchFamily="18" charset="0"/>
              </a:rPr>
              <a:t>ca) </a:t>
            </a:r>
            <a:r>
              <a:rPr lang="hu-HU" b="1" dirty="0">
                <a:solidFill>
                  <a:schemeClr val="tx1"/>
                </a:solidFill>
                <a:latin typeface="Times New Roman" pitchFamily="18" charset="0"/>
                <a:cs typeface="Times New Roman" pitchFamily="18" charset="0"/>
              </a:rPr>
              <a:t>a munkavállaló napi, heti és éves expozíciós idejét, és</a:t>
            </a:r>
          </a:p>
          <a:p>
            <a:r>
              <a:rPr lang="hu-HU" b="1" i="1" dirty="0">
                <a:solidFill>
                  <a:schemeClr val="tx1"/>
                </a:solidFill>
                <a:latin typeface="Times New Roman" pitchFamily="18" charset="0"/>
                <a:cs typeface="Times New Roman" pitchFamily="18" charset="0"/>
              </a:rPr>
              <a:t>cb) </a:t>
            </a:r>
            <a:r>
              <a:rPr lang="hu-HU" b="1" dirty="0">
                <a:solidFill>
                  <a:schemeClr val="tx1"/>
                </a:solidFill>
                <a:latin typeface="Times New Roman" pitchFamily="18" charset="0"/>
                <a:cs typeface="Times New Roman" pitchFamily="18" charset="0"/>
              </a:rPr>
              <a:t>az expozíciós koncentráció mért adatait anyagonként,</a:t>
            </a:r>
            <a:endParaRPr lang="hu-HU" i="1" strike="sngStrike" dirty="0">
              <a:solidFill>
                <a:schemeClr val="tx1"/>
              </a:solidFill>
              <a:latin typeface="Times New Roman" pitchFamily="18" charset="0"/>
              <a:cs typeface="Times New Roman" pitchFamily="18" charset="0"/>
            </a:endParaRPr>
          </a:p>
          <a:p>
            <a:r>
              <a:rPr lang="hu-HU" i="1" strike="sngStrike" dirty="0">
                <a:solidFill>
                  <a:schemeClr val="tx1"/>
                </a:solidFill>
                <a:latin typeface="Times New Roman" pitchFamily="18" charset="0"/>
                <a:cs typeface="Times New Roman" pitchFamily="18" charset="0"/>
              </a:rPr>
              <a:t>d) az expozíciós koncentráció mért adatait anyagonként.</a:t>
            </a:r>
          </a:p>
          <a:p>
            <a:endParaRPr lang="hu-HU" dirty="0">
              <a:solidFill>
                <a:schemeClr val="tx1"/>
              </a:solidFill>
              <a:latin typeface="Times New Roman" pitchFamily="18" charset="0"/>
              <a:cs typeface="Times New Roman" pitchFamily="18" charset="0"/>
            </a:endParaRPr>
          </a:p>
          <a:p>
            <a:pPr algn="just"/>
            <a:r>
              <a:rPr lang="hu-HU" i="1" dirty="0">
                <a:solidFill>
                  <a:schemeClr val="tx1"/>
                </a:solidFill>
                <a:latin typeface="Times New Roman" pitchFamily="18" charset="0"/>
                <a:cs typeface="Times New Roman" pitchFamily="18" charset="0"/>
              </a:rPr>
              <a:t>Mvt. 63/A. § (2) bekezdés c) pontjának pontosítása a ca) és cb) pontokkal egyértelművé teszi, hogy </a:t>
            </a:r>
            <a:r>
              <a:rPr lang="hu-HU" b="1" i="1" dirty="0">
                <a:solidFill>
                  <a:schemeClr val="tx1"/>
                </a:solidFill>
                <a:latin typeface="Times New Roman" pitchFamily="18" charset="0"/>
                <a:cs typeface="Times New Roman" pitchFamily="18" charset="0"/>
              </a:rPr>
              <a:t>az expozíciós időt és az expozíciós koncentrációt</a:t>
            </a:r>
            <a:r>
              <a:rPr lang="hu-HU" i="1" dirty="0">
                <a:solidFill>
                  <a:schemeClr val="tx1"/>
                </a:solidFill>
                <a:latin typeface="Times New Roman" pitchFamily="18" charset="0"/>
                <a:cs typeface="Times New Roman" pitchFamily="18" charset="0"/>
              </a:rPr>
              <a:t> </a:t>
            </a:r>
            <a:r>
              <a:rPr lang="hu-HU" b="1" i="1" dirty="0">
                <a:solidFill>
                  <a:schemeClr val="tx1"/>
                </a:solidFill>
                <a:latin typeface="Times New Roman" pitchFamily="18" charset="0"/>
                <a:cs typeface="Times New Roman" pitchFamily="18" charset="0"/>
              </a:rPr>
              <a:t>csak határértékkel szabályozott </a:t>
            </a:r>
            <a:r>
              <a:rPr lang="hu-HU" i="1" dirty="0">
                <a:solidFill>
                  <a:schemeClr val="tx1"/>
                </a:solidFill>
                <a:latin typeface="Times New Roman" pitchFamily="18" charset="0"/>
                <a:cs typeface="Times New Roman" pitchFamily="18" charset="0"/>
              </a:rPr>
              <a:t>veszélyes anyagok esetén kell  rögzíteni a nyilvántartásban, azonban a b) pont alapján továbbra is minden olyan vegyi anyagot rögzíteni kell, amely kockázatot jelent a munkavállalók biztonságára vagy egészségére. </a:t>
            </a:r>
          </a:p>
          <a:p>
            <a:pPr>
              <a:lnSpc>
                <a:spcPct val="115000"/>
              </a:lnSpc>
              <a:spcAft>
                <a:spcPts val="700"/>
              </a:spcAft>
            </a:pPr>
            <a:endParaRPr lang="hu-HU" dirty="0">
              <a:solidFill>
                <a:srgbClr val="474747"/>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296555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58494" y="23529"/>
            <a:ext cx="10895303" cy="621799"/>
          </a:xfrm>
        </p:spPr>
        <p:txBody>
          <a:bodyPr>
            <a:normAutofit/>
          </a:bodyPr>
          <a:lstStyle/>
          <a:p>
            <a:pPr algn="ctr"/>
            <a:r>
              <a:rPr lang="hu-HU" sz="2600" b="1" dirty="0">
                <a:solidFill>
                  <a:schemeClr val="accent1">
                    <a:lumMod val="50000"/>
                  </a:schemeClr>
                </a:solidFill>
                <a:latin typeface="Segoe UI" panose="020B0502040204020203" pitchFamily="34" charset="0"/>
                <a:cs typeface="Segoe UI" panose="020B0502040204020203" pitchFamily="34" charset="0"/>
              </a:rPr>
              <a:t>Egyéb technikai és a jogértelmezést segítő módosítások</a:t>
            </a:r>
          </a:p>
        </p:txBody>
      </p:sp>
      <p:sp>
        <p:nvSpPr>
          <p:cNvPr id="7" name="Lekerekített téglalap 6"/>
          <p:cNvSpPr/>
          <p:nvPr/>
        </p:nvSpPr>
        <p:spPr>
          <a:xfrm flipH="1">
            <a:off x="670529" y="645329"/>
            <a:ext cx="10633164" cy="76546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hu-HU" dirty="0">
                <a:solidFill>
                  <a:schemeClr val="tx1"/>
                </a:solidFill>
                <a:latin typeface="Times New Roman" panose="02020603050405020304" pitchFamily="18" charset="0"/>
                <a:cs typeface="Times New Roman" panose="02020603050405020304" pitchFamily="18" charset="0"/>
              </a:rPr>
              <a:t>Mvt. 64. § (4) bekezdésében: </a:t>
            </a:r>
            <a:r>
              <a:rPr lang="hu-HU" dirty="0">
                <a:solidFill>
                  <a:schemeClr val="tx1"/>
                </a:solidFill>
                <a:latin typeface="Times New Roman" panose="02020603050405020304" pitchFamily="18" charset="0"/>
                <a:ea typeface="Calibri" panose="020F0502020204030204" pitchFamily="34" charset="0"/>
              </a:rPr>
              <a:t>fokozott expozíció esetén a </a:t>
            </a:r>
            <a:r>
              <a:rPr lang="hu-HU" i="1" strike="sngStrike" dirty="0">
                <a:solidFill>
                  <a:schemeClr val="tx1"/>
                </a:solidFill>
                <a:latin typeface="Times New Roman" panose="02020603050405020304" pitchFamily="18" charset="0"/>
                <a:ea typeface="Calibri" panose="020F0502020204030204" pitchFamily="34" charset="0"/>
              </a:rPr>
              <a:t>vizsgálati lapon</a:t>
            </a:r>
            <a:r>
              <a:rPr lang="hu-HU" strike="sngStrike" dirty="0">
                <a:solidFill>
                  <a:schemeClr val="tx1"/>
                </a:solidFill>
                <a:latin typeface="Times New Roman" panose="02020603050405020304" pitchFamily="18" charset="0"/>
                <a:ea typeface="Calibri" panose="020F0502020204030204" pitchFamily="34" charset="0"/>
              </a:rPr>
              <a:t>  </a:t>
            </a:r>
            <a:r>
              <a:rPr lang="hu-HU" b="1" dirty="0">
                <a:solidFill>
                  <a:schemeClr val="tx1"/>
                </a:solidFill>
                <a:latin typeface="Times New Roman" panose="02020603050405020304" pitchFamily="18" charset="0"/>
                <a:ea typeface="Calibri" panose="020F0502020204030204" pitchFamily="34" charset="0"/>
              </a:rPr>
              <a:t>jegyzőkönyvben</a:t>
            </a:r>
            <a:r>
              <a:rPr lang="hu-HU" dirty="0">
                <a:solidFill>
                  <a:schemeClr val="tx1"/>
                </a:solidFill>
                <a:latin typeface="Times New Roman" panose="02020603050405020304" pitchFamily="18" charset="0"/>
                <a:ea typeface="Calibri" panose="020F0502020204030204" pitchFamily="34" charset="0"/>
              </a:rPr>
              <a:t> kell rögzítenie. </a:t>
            </a:r>
            <a:endParaRPr lang="hu-HU" dirty="0">
              <a:solidFill>
                <a:schemeClr val="tx1"/>
              </a:solidFill>
              <a:latin typeface="Times New Roman" panose="02020603050405020304" pitchFamily="18" charset="0"/>
              <a:cs typeface="Times New Roman" panose="02020603050405020304" pitchFamily="18" charset="0"/>
            </a:endParaRPr>
          </a:p>
        </p:txBody>
      </p:sp>
      <p:sp>
        <p:nvSpPr>
          <p:cNvPr id="8" name="Lekerekített téglalap 7"/>
          <p:cNvSpPr/>
          <p:nvPr/>
        </p:nvSpPr>
        <p:spPr>
          <a:xfrm flipH="1">
            <a:off x="670529" y="1489166"/>
            <a:ext cx="10633165" cy="1864151"/>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15000"/>
              </a:lnSpc>
              <a:spcAft>
                <a:spcPts val="700"/>
              </a:spcAft>
            </a:pPr>
            <a:r>
              <a:rPr lang="hu-HU" b="1" kern="100" dirty="0">
                <a:solidFill>
                  <a:schemeClr val="tx1"/>
                </a:solidFill>
                <a:latin typeface="Times New Roman" panose="02020603050405020304" pitchFamily="18" charset="0"/>
                <a:ea typeface="Noto Sans CJK SC"/>
                <a:cs typeface="Times New Roman" panose="02020603050405020304" pitchFamily="18" charset="0"/>
              </a:rPr>
              <a:t>Mvt. 82. § (2) bekezdés d) pon</a:t>
            </a:r>
            <a:r>
              <a:rPr lang="hu-HU" kern="100" dirty="0">
                <a:solidFill>
                  <a:schemeClr val="tx1"/>
                </a:solidFill>
                <a:latin typeface="Times New Roman" panose="02020603050405020304" pitchFamily="18" charset="0"/>
                <a:ea typeface="Noto Sans CJK SC"/>
                <a:cs typeface="Times New Roman" panose="02020603050405020304" pitchFamily="18" charset="0"/>
              </a:rPr>
              <a:t>t</a:t>
            </a:r>
          </a:p>
          <a:p>
            <a:pPr algn="just">
              <a:lnSpc>
                <a:spcPct val="115000"/>
              </a:lnSpc>
              <a:spcAft>
                <a:spcPts val="700"/>
              </a:spcAft>
            </a:pPr>
            <a:r>
              <a:rPr lang="hu-HU" kern="100" dirty="0">
                <a:solidFill>
                  <a:schemeClr val="tx1"/>
                </a:solidFill>
                <a:latin typeface="Times New Roman" panose="02020603050405020304" pitchFamily="18" charset="0"/>
                <a:ea typeface="Noto Sans CJK SC"/>
                <a:cs typeface="Times New Roman" panose="02020603050405020304" pitchFamily="18" charset="0"/>
              </a:rPr>
              <a:t>A munkavállaló életét, testi épségét vagy egészségét súlyosan veszélyezteti különösen</a:t>
            </a:r>
          </a:p>
          <a:p>
            <a:pPr algn="just"/>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da) a foglalkoztatáspolitikáért felelős miniszter rendelete szerinti </a:t>
            </a:r>
            <a:r>
              <a:rPr lang="hu-HU" i="1" strike="sngStrike" kern="100" dirty="0">
                <a:solidFill>
                  <a:schemeClr val="tx1"/>
                </a:solidFill>
                <a:latin typeface="Times New Roman" panose="02020603050405020304" pitchFamily="18" charset="0"/>
                <a:ea typeface="Noto Sans CJK SC"/>
                <a:cs typeface="Times New Roman" panose="02020603050405020304" pitchFamily="18" charset="0"/>
              </a:rPr>
              <a:t>legmagasabb</a:t>
            </a:r>
            <a:r>
              <a:rPr lang="hu-HU" kern="100" dirty="0">
                <a:solidFill>
                  <a:schemeClr val="tx1"/>
                </a:solidFill>
                <a:latin typeface="Times New Roman" panose="02020603050405020304" pitchFamily="18" charset="0"/>
                <a:ea typeface="Noto Sans CJK SC"/>
                <a:cs typeface="Times New Roman" panose="02020603050405020304" pitchFamily="18" charset="0"/>
              </a:rPr>
              <a:t> </a:t>
            </a:r>
            <a:r>
              <a:rPr lang="hu-HU" b="1" kern="100" dirty="0">
                <a:solidFill>
                  <a:schemeClr val="tx1"/>
                </a:solidFill>
                <a:latin typeface="Times New Roman" panose="02020603050405020304" pitchFamily="18" charset="0"/>
                <a:ea typeface="Noto Sans CJK SC"/>
                <a:cs typeface="Times New Roman" panose="02020603050405020304" pitchFamily="18" charset="0"/>
              </a:rPr>
              <a:t>I. veszélyességi osztályb</a:t>
            </a:r>
            <a:r>
              <a:rPr lang="hu-HU" kern="100" dirty="0">
                <a:solidFill>
                  <a:schemeClr val="tx1"/>
                </a:solidFill>
                <a:latin typeface="Times New Roman" panose="02020603050405020304" pitchFamily="18" charset="0"/>
                <a:ea typeface="Noto Sans CJK SC"/>
                <a:cs typeface="Times New Roman" panose="02020603050405020304" pitchFamily="18" charset="0"/>
              </a:rPr>
              <a:t>a </a:t>
            </a: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tartozó munkáltató esetében</a:t>
            </a:r>
            <a:endParaRPr lang="hu-HU" dirty="0">
              <a:solidFill>
                <a:schemeClr val="tx1"/>
              </a:solidFill>
              <a:latin typeface="Times New Roman" panose="02020603050405020304" pitchFamily="18" charset="0"/>
              <a:cs typeface="Times New Roman" panose="02020603050405020304" pitchFamily="18" charset="0"/>
            </a:endParaRPr>
          </a:p>
        </p:txBody>
      </p:sp>
      <p:sp>
        <p:nvSpPr>
          <p:cNvPr id="6" name="Lekerekített téglalap 5"/>
          <p:cNvSpPr/>
          <p:nvPr/>
        </p:nvSpPr>
        <p:spPr>
          <a:xfrm flipH="1">
            <a:off x="670527" y="3431695"/>
            <a:ext cx="10633165" cy="3073608"/>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700"/>
              </a:spcAft>
            </a:pPr>
            <a:endParaRPr lang="hu-HU" kern="100" dirty="0">
              <a:solidFill>
                <a:srgbClr val="474747"/>
              </a:solidFill>
              <a:latin typeface="Times New Roman" panose="02020603050405020304" pitchFamily="18" charset="0"/>
              <a:ea typeface="Noto Sans CJK SC"/>
              <a:cs typeface="Times New Roman" panose="02020603050405020304" pitchFamily="18" charset="0"/>
            </a:endParaRPr>
          </a:p>
          <a:p>
            <a:pPr algn="just">
              <a:lnSpc>
                <a:spcPct val="115000"/>
              </a:lnSpc>
              <a:spcAft>
                <a:spcPts val="700"/>
              </a:spcAft>
            </a:pPr>
            <a:r>
              <a:rPr lang="hu-HU" kern="100" dirty="0">
                <a:solidFill>
                  <a:schemeClr val="tx1"/>
                </a:solidFill>
                <a:latin typeface="Times New Roman" panose="02020603050405020304" pitchFamily="18" charset="0"/>
                <a:ea typeface="Noto Sans CJK SC"/>
                <a:cs typeface="Times New Roman" panose="02020603050405020304" pitchFamily="18" charset="0"/>
              </a:rPr>
              <a:t>Mvt. 82. § (1) bekezdés A munkavédelmi hatóság közigazgatási bírsággal sújtja azt a természetes személyt, aki a szervezett munkavégzés során:</a:t>
            </a:r>
          </a:p>
          <a:p>
            <a:pPr algn="just"/>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b) a munkabalesettel, fokozott expozíciós esettel kapcsolatos nyilvántartási, kivizsgálási, jegyzőkönyv készítési és bejelentési kötelezettségét </a:t>
            </a:r>
            <a:r>
              <a:rPr lang="hu-HU" i="1" strike="sngStrike"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kellő időben </a:t>
            </a:r>
            <a:r>
              <a:rPr lang="hu-HU"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jogszabályban meghatározott határidőben </a:t>
            </a: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nem teljesíti vagy valótlan adatot közöl, valamint a baleset, fokozott expozíciós eset valódi okát eltitkolja vagy feltárását akadályozza</a:t>
            </a:r>
          </a:p>
          <a:p>
            <a:pPr algn="just"/>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c) a foglalkozási megbetegedéssel kapcsolatos adatszolgáltatási kötelezettségét </a:t>
            </a:r>
            <a:r>
              <a:rPr lang="hu-HU"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jogszabályban meghatározott határidőben</a:t>
            </a:r>
            <a:r>
              <a:rPr lang="hu-HU"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nem teljesíti, valótlan adatot közöl, a foglalkozási megbetegedés valódi okát eltitkolja vagy kivizsgálását akadályozza, vagy</a:t>
            </a:r>
          </a:p>
          <a:p>
            <a:endParaRPr lang="hu-HU" dirty="0">
              <a:solidFill>
                <a:srgbClr val="474747"/>
              </a:solidFill>
              <a:latin typeface="Times New Roman" panose="02020603050405020304" pitchFamily="18" charset="0"/>
              <a:ea typeface="Calibri" panose="020F0502020204030204" pitchFamily="34" charset="0"/>
              <a:cs typeface="Times New Roman" panose="02020603050405020304" pitchFamily="18" charset="0"/>
            </a:endParaRPr>
          </a:p>
          <a:p>
            <a:endParaRPr lang="hu-H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777448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58494" y="23529"/>
            <a:ext cx="10895303" cy="621799"/>
          </a:xfrm>
        </p:spPr>
        <p:txBody>
          <a:bodyPr>
            <a:normAutofit/>
          </a:bodyPr>
          <a:lstStyle/>
          <a:p>
            <a:pPr algn="ctr"/>
            <a:r>
              <a:rPr lang="hu-HU" sz="2600" b="1" dirty="0">
                <a:solidFill>
                  <a:schemeClr val="accent1">
                    <a:lumMod val="50000"/>
                  </a:schemeClr>
                </a:solidFill>
                <a:latin typeface="Segoe UI" panose="020B0502040204020203" pitchFamily="34" charset="0"/>
                <a:cs typeface="Segoe UI" panose="020B0502040204020203" pitchFamily="34" charset="0"/>
              </a:rPr>
              <a:t>Egyéb technikai és a jogértelmezést segítő módosítások</a:t>
            </a:r>
          </a:p>
        </p:txBody>
      </p:sp>
      <p:sp>
        <p:nvSpPr>
          <p:cNvPr id="7" name="Lekerekített téglalap 6"/>
          <p:cNvSpPr/>
          <p:nvPr/>
        </p:nvSpPr>
        <p:spPr>
          <a:xfrm flipH="1">
            <a:off x="589563" y="645328"/>
            <a:ext cx="10850346" cy="363011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hu-HU" b="1" kern="100" dirty="0">
              <a:solidFill>
                <a:schemeClr val="tx1"/>
              </a:solidFill>
              <a:latin typeface="Times New Roman" panose="02020603050405020304" pitchFamily="18" charset="0"/>
              <a:ea typeface="Noto Sans CJK SC"/>
              <a:cs typeface="Lohit Devanagari"/>
            </a:endParaRPr>
          </a:p>
          <a:p>
            <a:pPr algn="just"/>
            <a:r>
              <a:rPr lang="hu-HU" b="1" kern="100" dirty="0">
                <a:solidFill>
                  <a:schemeClr val="tx1"/>
                </a:solidFill>
                <a:latin typeface="Times New Roman" panose="02020603050405020304" pitchFamily="18" charset="0"/>
                <a:ea typeface="Noto Sans CJK SC"/>
                <a:cs typeface="Lohit Devanagari"/>
              </a:rPr>
              <a:t>Mvt. 88. § (2) bekezdés a) pontja kiegészült</a:t>
            </a:r>
            <a:r>
              <a:rPr lang="hu-HU" kern="100" dirty="0">
                <a:solidFill>
                  <a:schemeClr val="tx1"/>
                </a:solidFill>
                <a:latin typeface="Times New Roman" panose="02020603050405020304" pitchFamily="18" charset="0"/>
                <a:ea typeface="Noto Sans CJK SC"/>
                <a:cs typeface="Lohit Devanagari"/>
              </a:rPr>
              <a:t>:</a:t>
            </a:r>
          </a:p>
          <a:p>
            <a:pPr algn="just"/>
            <a:r>
              <a:rPr lang="hu-HU" dirty="0">
                <a:solidFill>
                  <a:schemeClr val="tx1"/>
                </a:solidFill>
                <a:latin typeface="Times New Roman" panose="02020603050405020304" pitchFamily="18" charset="0"/>
                <a:ea typeface="Calibri" panose="020F0502020204030204" pitchFamily="34" charset="0"/>
              </a:rPr>
              <a:t>a munkavédelmi hatóságot vagy hatóságokat, továbbá a honvédelmi szervezet, a honvédelemért felelős miniszter fenntartói irányítása alá tartozó, honvédségi szervezetnek nem minősülő szakképző intézmény, a honvédelemért felelős miniszter által vezetett minisztérium vagyonkezelésében vagy más jogviszony alapján a honvédelmi szervezet használatában lévő ingatlanon honvédelmi érdeket szolgáló, szervezett munkavégzést folytató szervezet a honvédelemért felelős miniszter hatósági jogkörébe tartozó, a honvédelemről és a Magyar Honvédségről, valamint a különleges jogrendben bevezethető intézkedésekről szóló törvény alapján miniszteri rendeletben kijelölt gazdasági társaság, továbbá a rendvédelmi szervek, az Országgyűlési Őrség, valamint az önkormányzati tűzoltóság tekintetében a munkavédelmi hatósági feladatokat ellátó szerveket kijelölje, valamint azok sajátos feladatait és a hatósági eljárás eltérő szabályait, </a:t>
            </a:r>
            <a:r>
              <a:rPr lang="hu-HU" b="1" dirty="0">
                <a:solidFill>
                  <a:schemeClr val="tx1"/>
                </a:solidFill>
                <a:latin typeface="Times New Roman" panose="02020603050405020304" pitchFamily="18" charset="0"/>
                <a:ea typeface="Calibri" panose="020F0502020204030204" pitchFamily="34" charset="0"/>
              </a:rPr>
              <a:t>valamint a munkavédelmi hatósági ellenőrzésre jogosító képzés és vizsga részletes szabályait</a:t>
            </a:r>
            <a:r>
              <a:rPr lang="hu-HU" dirty="0">
                <a:solidFill>
                  <a:schemeClr val="tx1"/>
                </a:solidFill>
                <a:latin typeface="Times New Roman" panose="02020603050405020304" pitchFamily="18" charset="0"/>
                <a:ea typeface="Calibri" panose="020F0502020204030204" pitchFamily="34" charset="0"/>
              </a:rPr>
              <a:t> rendeletben határozza meg</a:t>
            </a:r>
            <a:endParaRPr lang="hu-HU" dirty="0">
              <a:solidFill>
                <a:schemeClr val="tx1"/>
              </a:solidFill>
            </a:endParaRPr>
          </a:p>
          <a:p>
            <a:endParaRPr lang="hu-HU" kern="100" dirty="0">
              <a:latin typeface="Liberation Serif"/>
              <a:ea typeface="Noto Sans CJK SC"/>
              <a:cs typeface="Lohit Devanagari"/>
            </a:endParaRPr>
          </a:p>
        </p:txBody>
      </p:sp>
      <p:sp>
        <p:nvSpPr>
          <p:cNvPr id="6" name="Lekerekített téglalap 5"/>
          <p:cNvSpPr/>
          <p:nvPr/>
        </p:nvSpPr>
        <p:spPr>
          <a:xfrm flipH="1">
            <a:off x="589563" y="4510216"/>
            <a:ext cx="10850346" cy="1995086"/>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hu-HU" dirty="0"/>
              <a:t> </a:t>
            </a:r>
            <a:endParaRPr lang="hu-HU" dirty="0">
              <a:solidFill>
                <a:schemeClr val="tx1"/>
              </a:solidFill>
            </a:endParaRPr>
          </a:p>
          <a:p>
            <a:pPr algn="just"/>
            <a:r>
              <a:rPr lang="hu-HU" dirty="0">
                <a:solidFill>
                  <a:schemeClr val="tx1"/>
                </a:solidFill>
                <a:latin typeface="Times New Roman" pitchFamily="18" charset="0"/>
                <a:cs typeface="Times New Roman" pitchFamily="18" charset="0"/>
              </a:rPr>
              <a:t>Az Mvt. több rendelkezésében (</a:t>
            </a:r>
            <a:r>
              <a:rPr lang="hu-HU" i="1" dirty="0">
                <a:solidFill>
                  <a:schemeClr val="tx1"/>
                </a:solidFill>
                <a:latin typeface="Times New Roman" pitchFamily="18" charset="0"/>
                <a:cs typeface="Times New Roman" pitchFamily="18" charset="0"/>
              </a:rPr>
              <a:t>Mvt. 70/B. §. (4) bekezdés ; Mvt. 72. § (2) bekezdés, b) pont; Mvt.  88. § (4) bekezdés ac) pont</a:t>
            </a:r>
            <a:r>
              <a:rPr lang="hu-HU" dirty="0">
                <a:solidFill>
                  <a:schemeClr val="tx1"/>
                </a:solidFill>
                <a:latin typeface="Times New Roman" pitchFamily="18" charset="0"/>
                <a:cs typeface="Times New Roman" pitchFamily="18" charset="0"/>
              </a:rPr>
              <a:t>) </a:t>
            </a:r>
            <a:r>
              <a:rPr lang="hu-HU" b="1" dirty="0">
                <a:solidFill>
                  <a:schemeClr val="tx1"/>
                </a:solidFill>
                <a:latin typeface="Times New Roman" pitchFamily="18" charset="0"/>
                <a:cs typeface="Times New Roman" pitchFamily="18" charset="0"/>
              </a:rPr>
              <a:t>a munkavédelmi szakemberek elnevezés munkavédelmi szakmai képesítéssel rendelkező személy elnevezésre módosult</a:t>
            </a:r>
            <a:r>
              <a:rPr lang="hu-HU" dirty="0">
                <a:solidFill>
                  <a:schemeClr val="tx1"/>
                </a:solidFill>
                <a:latin typeface="Times New Roman" pitchFamily="18" charset="0"/>
                <a:cs typeface="Times New Roman" pitchFamily="18" charset="0"/>
              </a:rPr>
              <a:t>, mivel a munkavédelmi szakember elnevezés egy felsőfokú végzettséget jelent, így egyértelművé vált, hogy az Mvt-ben munkavédelmi szakmai képesítéssel rendelkező személyről van szó.</a:t>
            </a:r>
          </a:p>
          <a:p>
            <a:endParaRPr lang="hu-HU" dirty="0">
              <a:solidFill>
                <a:schemeClr val="tx1"/>
              </a:solidFill>
            </a:endParaRPr>
          </a:p>
        </p:txBody>
      </p:sp>
    </p:spTree>
    <p:extLst>
      <p:ext uri="{BB962C8B-B14F-4D97-AF65-F5344CB8AC3E}">
        <p14:creationId xmlns:p14="http://schemas.microsoft.com/office/powerpoint/2010/main" val="30345388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512702" y="147097"/>
            <a:ext cx="10895303" cy="621799"/>
          </a:xfrm>
        </p:spPr>
        <p:txBody>
          <a:bodyPr>
            <a:normAutofit/>
          </a:bodyPr>
          <a:lstStyle/>
          <a:p>
            <a:pPr algn="ctr"/>
            <a:r>
              <a:rPr lang="hu-HU" sz="2600" b="1" dirty="0">
                <a:solidFill>
                  <a:schemeClr val="accent1">
                    <a:lumMod val="50000"/>
                  </a:schemeClr>
                </a:solidFill>
                <a:latin typeface="Segoe UI" panose="020B0502040204020203" pitchFamily="34" charset="0"/>
                <a:cs typeface="Segoe UI" panose="020B0502040204020203" pitchFamily="34" charset="0"/>
              </a:rPr>
              <a:t>Egyéb technikai és a jogértelmezést segítő módosítások</a:t>
            </a:r>
          </a:p>
        </p:txBody>
      </p:sp>
      <p:sp>
        <p:nvSpPr>
          <p:cNvPr id="7" name="Lekerekített téglalap 6"/>
          <p:cNvSpPr/>
          <p:nvPr/>
        </p:nvSpPr>
        <p:spPr>
          <a:xfrm flipH="1">
            <a:off x="589558" y="805966"/>
            <a:ext cx="10741583" cy="1628315"/>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hu-HU" dirty="0">
                <a:solidFill>
                  <a:schemeClr val="tx1"/>
                </a:solidFill>
                <a:latin typeface="Times New Roman" pitchFamily="18" charset="0"/>
                <a:cs typeface="Times New Roman" pitchFamily="18" charset="0"/>
              </a:rPr>
              <a:t>A szakmai oktatásra vagy szakmai képzésre vonatkozó szövegrészeket módosítani kellett, hogy tartalmuk megfeleljen a szakképzési szabályok változásainak és lefedje, mind a szakképzést, mind a felnőttképzést.</a:t>
            </a:r>
          </a:p>
          <a:p>
            <a:pPr algn="just"/>
            <a:r>
              <a:rPr lang="hu-HU" dirty="0">
                <a:solidFill>
                  <a:schemeClr val="tx1"/>
                </a:solidFill>
                <a:latin typeface="Times New Roman" panose="02020603050405020304" pitchFamily="18" charset="0"/>
                <a:ea typeface="Calibri" panose="020F0502020204030204" pitchFamily="34" charset="0"/>
                <a:cs typeface="Times New Roman" pitchFamily="18" charset="0"/>
              </a:rPr>
              <a:t>A </a:t>
            </a:r>
            <a:r>
              <a:rPr lang="hu-HU" b="1" dirty="0">
                <a:solidFill>
                  <a:schemeClr val="tx1"/>
                </a:solidFill>
                <a:latin typeface="Times New Roman" panose="02020603050405020304" pitchFamily="18" charset="0"/>
                <a:ea typeface="Calibri" panose="020F0502020204030204" pitchFamily="34" charset="0"/>
                <a:cs typeface="Times New Roman" pitchFamily="18" charset="0"/>
              </a:rPr>
              <a:t>szakmai oktatás és szakmai képzés elnevezés került be az </a:t>
            </a:r>
            <a:r>
              <a:rPr lang="hu-HU" dirty="0">
                <a:solidFill>
                  <a:schemeClr val="tx1"/>
                </a:solidFill>
                <a:latin typeface="Times New Roman" pitchFamily="18" charset="0"/>
                <a:cs typeface="Times New Roman" pitchFamily="18" charset="0"/>
              </a:rPr>
              <a:t>Mvt. 14. § (1) bekezdés </a:t>
            </a:r>
            <a:r>
              <a:rPr lang="hu-HU" i="1" dirty="0">
                <a:solidFill>
                  <a:schemeClr val="tx1"/>
                </a:solidFill>
                <a:latin typeface="Times New Roman" pitchFamily="18" charset="0"/>
                <a:cs typeface="Times New Roman" pitchFamily="18" charset="0"/>
              </a:rPr>
              <a:t>d)</a:t>
            </a:r>
            <a:r>
              <a:rPr lang="hu-HU" dirty="0">
                <a:solidFill>
                  <a:schemeClr val="tx1"/>
                </a:solidFill>
                <a:latin typeface="Times New Roman" pitchFamily="18" charset="0"/>
                <a:cs typeface="Times New Roman" pitchFamily="18" charset="0"/>
              </a:rPr>
              <a:t> pontjába, az Mvt. 52. § (2) bekezdésébe és a 79. § (1) bekezdés </a:t>
            </a:r>
            <a:r>
              <a:rPr lang="hu-HU" i="1" dirty="0">
                <a:solidFill>
                  <a:schemeClr val="tx1"/>
                </a:solidFill>
                <a:latin typeface="Times New Roman" pitchFamily="18" charset="0"/>
                <a:cs typeface="Times New Roman" pitchFamily="18" charset="0"/>
              </a:rPr>
              <a:t>g)</a:t>
            </a:r>
            <a:r>
              <a:rPr lang="hu-HU" dirty="0">
                <a:solidFill>
                  <a:schemeClr val="tx1"/>
                </a:solidFill>
                <a:latin typeface="Times New Roman" pitchFamily="18" charset="0"/>
                <a:cs typeface="Times New Roman" pitchFamily="18" charset="0"/>
              </a:rPr>
              <a:t> pontjába.</a:t>
            </a:r>
            <a:endParaRPr lang="hu-HU" b="1" dirty="0">
              <a:solidFill>
                <a:schemeClr val="tx1"/>
              </a:solidFill>
              <a:latin typeface="Times New Roman" panose="02020603050405020304" pitchFamily="18" charset="0"/>
              <a:ea typeface="Calibri" panose="020F0502020204030204" pitchFamily="34" charset="0"/>
              <a:cs typeface="Times New Roman" pitchFamily="18" charset="0"/>
            </a:endParaRPr>
          </a:p>
        </p:txBody>
      </p:sp>
      <p:sp>
        <p:nvSpPr>
          <p:cNvPr id="6" name="Lekerekített téglalap 5"/>
          <p:cNvSpPr/>
          <p:nvPr/>
        </p:nvSpPr>
        <p:spPr>
          <a:xfrm flipH="1">
            <a:off x="589557" y="2965622"/>
            <a:ext cx="10741583" cy="3428471"/>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hu-HU" dirty="0">
                <a:solidFill>
                  <a:schemeClr val="tx1"/>
                </a:solidFill>
                <a:latin typeface="Times New Roman" pitchFamily="18" charset="0"/>
                <a:cs typeface="Times New Roman" pitchFamily="18" charset="0"/>
              </a:rPr>
              <a:t>Hatályukat vesztő rendelkezések:</a:t>
            </a:r>
          </a:p>
          <a:p>
            <a:endParaRPr lang="hu-HU" dirty="0">
              <a:solidFill>
                <a:schemeClr val="tx1"/>
              </a:solidFill>
              <a:latin typeface="Times New Roman" pitchFamily="18" charset="0"/>
              <a:cs typeface="Times New Roman" pitchFamily="18" charset="0"/>
            </a:endParaRPr>
          </a:p>
          <a:p>
            <a:pPr marL="285750" indent="-285750" algn="just">
              <a:buFontTx/>
              <a:buChar char="-"/>
            </a:pPr>
            <a:r>
              <a:rPr lang="hu-HU" dirty="0">
                <a:solidFill>
                  <a:schemeClr val="tx1"/>
                </a:solidFill>
                <a:latin typeface="Times New Roman" pitchFamily="18" charset="0"/>
                <a:cs typeface="Times New Roman" pitchFamily="18" charset="0"/>
              </a:rPr>
              <a:t>Nincs a munkavédelmi szakképesítés feltételeit meghatározó külön jogszabály, ezért hatályon kívül lett helyezve az </a:t>
            </a:r>
            <a:r>
              <a:rPr lang="hu-HU" b="1" dirty="0">
                <a:solidFill>
                  <a:schemeClr val="tx1"/>
                </a:solidFill>
                <a:latin typeface="Times New Roman" pitchFamily="18" charset="0"/>
                <a:cs typeface="Times New Roman" pitchFamily="18" charset="0"/>
              </a:rPr>
              <a:t>Mvt. 53. §-a</a:t>
            </a:r>
            <a:r>
              <a:rPr lang="hu-HU" dirty="0">
                <a:solidFill>
                  <a:schemeClr val="tx1"/>
                </a:solidFill>
                <a:latin typeface="Times New Roman" pitchFamily="18" charset="0"/>
                <a:cs typeface="Times New Roman" pitchFamily="18" charset="0"/>
              </a:rPr>
              <a:t>.</a:t>
            </a:r>
          </a:p>
          <a:p>
            <a:pPr marL="285750" indent="-285750" algn="just">
              <a:buFontTx/>
              <a:buChar char="-"/>
            </a:pPr>
            <a:r>
              <a:rPr lang="hu-HU" dirty="0">
                <a:solidFill>
                  <a:schemeClr val="tx1"/>
                </a:solidFill>
                <a:latin typeface="Times New Roman" pitchFamily="18" charset="0"/>
                <a:cs typeface="Times New Roman" pitchFamily="18" charset="0"/>
              </a:rPr>
              <a:t>Az </a:t>
            </a:r>
            <a:r>
              <a:rPr lang="hu-HU" b="1" dirty="0">
                <a:solidFill>
                  <a:schemeClr val="tx1"/>
                </a:solidFill>
                <a:latin typeface="Times New Roman" pitchFamily="18" charset="0"/>
                <a:cs typeface="Times New Roman" pitchFamily="18" charset="0"/>
              </a:rPr>
              <a:t>Mvt. 57. § (3) bekezdésében </a:t>
            </a:r>
            <a:r>
              <a:rPr lang="hu-HU" dirty="0">
                <a:solidFill>
                  <a:schemeClr val="tx1"/>
                </a:solidFill>
                <a:latin typeface="Times New Roman" pitchFamily="18" charset="0"/>
                <a:cs typeface="Times New Roman" pitchFamily="18" charset="0"/>
              </a:rPr>
              <a:t>felsorolt feladatok mindegyike megjelenik az Mvt.-ben mint nevesített szaktevékenység, ezért a példálózó jellegű felsorolás hatályon kívül helyezésre került. </a:t>
            </a:r>
          </a:p>
          <a:p>
            <a:pPr marL="285750" indent="-285750" algn="just">
              <a:buFontTx/>
              <a:buChar char="-"/>
            </a:pPr>
            <a:r>
              <a:rPr lang="hu-HU" dirty="0">
                <a:solidFill>
                  <a:schemeClr val="tx1"/>
                </a:solidFill>
                <a:latin typeface="Times New Roman" pitchFamily="18" charset="0"/>
                <a:cs typeface="Times New Roman" pitchFamily="18" charset="0"/>
              </a:rPr>
              <a:t>Az </a:t>
            </a:r>
            <a:r>
              <a:rPr lang="hu-HU" b="1" dirty="0">
                <a:solidFill>
                  <a:schemeClr val="tx1"/>
                </a:solidFill>
                <a:latin typeface="Times New Roman" pitchFamily="18" charset="0"/>
                <a:cs typeface="Times New Roman" pitchFamily="18" charset="0"/>
              </a:rPr>
              <a:t>Mvt. 63/A. § (2) bekezdés </a:t>
            </a:r>
            <a:r>
              <a:rPr lang="hu-HU" dirty="0">
                <a:solidFill>
                  <a:schemeClr val="tx1"/>
                </a:solidFill>
                <a:latin typeface="Times New Roman" pitchFamily="18" charset="0"/>
                <a:cs typeface="Times New Roman" pitchFamily="18" charset="0"/>
              </a:rPr>
              <a:t>c) pontjához kapcsolódó módosítása miatt (határértékkel rendelkező veszélyes anyagok), a </a:t>
            </a:r>
            <a:r>
              <a:rPr lang="hu-HU" b="1" dirty="0">
                <a:solidFill>
                  <a:schemeClr val="tx1"/>
                </a:solidFill>
                <a:latin typeface="Times New Roman" pitchFamily="18" charset="0"/>
                <a:cs typeface="Times New Roman" pitchFamily="18" charset="0"/>
              </a:rPr>
              <a:t>d) pont </a:t>
            </a:r>
            <a:r>
              <a:rPr lang="hu-HU" dirty="0">
                <a:solidFill>
                  <a:schemeClr val="tx1"/>
                </a:solidFill>
                <a:latin typeface="Times New Roman" pitchFamily="18" charset="0"/>
                <a:cs typeface="Times New Roman" pitchFamily="18" charset="0"/>
              </a:rPr>
              <a:t>szükségtelenül megismételne egy rendelkezést, ezért ez hatályon kívül lett helyezve. </a:t>
            </a:r>
            <a:endParaRPr lang="hu-HU" b="1" dirty="0">
              <a:solidFill>
                <a:schemeClr val="tx1"/>
              </a:solidFill>
              <a:latin typeface="Times New Roman" panose="02020603050405020304" pitchFamily="18" charset="0"/>
              <a:ea typeface="Calibri" panose="020F0502020204030204" pitchFamily="34" charset="0"/>
              <a:cs typeface="Times New Roman" pitchFamily="18" charset="0"/>
            </a:endParaRPr>
          </a:p>
        </p:txBody>
      </p:sp>
    </p:spTree>
    <p:extLst>
      <p:ext uri="{BB962C8B-B14F-4D97-AF65-F5344CB8AC3E}">
        <p14:creationId xmlns:p14="http://schemas.microsoft.com/office/powerpoint/2010/main" val="13956963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3"/>
          <p:cNvSpPr/>
          <p:nvPr/>
        </p:nvSpPr>
        <p:spPr>
          <a:xfrm>
            <a:off x="0" y="2130439"/>
            <a:ext cx="249480" cy="2878200"/>
          </a:xfrm>
          <a:prstGeom prst="rect">
            <a:avLst/>
          </a:prstGeom>
          <a:solidFill>
            <a:srgbClr val="1F466D"/>
          </a:solidFill>
          <a:ln>
            <a:noFill/>
          </a:ln>
        </p:spPr>
        <p:style>
          <a:lnRef idx="2">
            <a:schemeClr val="accent1">
              <a:shade val="50000"/>
            </a:schemeClr>
          </a:lnRef>
          <a:fillRef idx="1">
            <a:schemeClr val="accent1"/>
          </a:fillRef>
          <a:effectRef idx="0">
            <a:schemeClr val="accent1"/>
          </a:effectRef>
          <a:fontRef idx="minor"/>
        </p:style>
        <p:txBody>
          <a:bodyPr/>
          <a:lstStyle/>
          <a:p>
            <a:endParaRPr lang="hu-HU"/>
          </a:p>
        </p:txBody>
      </p:sp>
      <p:sp>
        <p:nvSpPr>
          <p:cNvPr id="5" name="Téglalap 4"/>
          <p:cNvSpPr/>
          <p:nvPr/>
        </p:nvSpPr>
        <p:spPr>
          <a:xfrm>
            <a:off x="1555260" y="3165018"/>
            <a:ext cx="8912664" cy="707886"/>
          </a:xfrm>
          <a:prstGeom prst="rect">
            <a:avLst/>
          </a:prstGeom>
        </p:spPr>
        <p:txBody>
          <a:bodyPr wrap="square">
            <a:spAutoFit/>
          </a:bodyPr>
          <a:lstStyle/>
          <a:p>
            <a:pPr algn="ctr"/>
            <a:r>
              <a:rPr lang="hu-HU" sz="4000" b="1" spc="-1" dirty="0">
                <a:solidFill>
                  <a:srgbClr val="1F466D"/>
                </a:solidFill>
                <a:latin typeface="Segoe UI"/>
                <a:ea typeface="+mj-ea"/>
                <a:cs typeface="Segoe UI" panose="020B0502040204020203" pitchFamily="34" charset="0"/>
              </a:rPr>
              <a:t>Köszönöm a figyelmet!</a:t>
            </a:r>
          </a:p>
        </p:txBody>
      </p:sp>
      <p:pic>
        <p:nvPicPr>
          <p:cNvPr id="7" name="Kép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26774" y="119856"/>
            <a:ext cx="600075" cy="828675"/>
          </a:xfrm>
          <a:prstGeom prst="rect">
            <a:avLst/>
          </a:prstGeom>
          <a:noFill/>
          <a:extLst>
            <a:ext uri="{909E8E84-426E-40DD-AFC4-6F175D3DCCD1}">
              <a14:hiddenFill xmlns:a14="http://schemas.microsoft.com/office/drawing/2010/main">
                <a:solidFill>
                  <a:srgbClr val="FFFFFF"/>
                </a:solidFill>
              </a14:hiddenFill>
            </a:ext>
          </a:extLst>
        </p:spPr>
      </p:pic>
      <p:sp>
        <p:nvSpPr>
          <p:cNvPr id="8" name="Téglalap 7"/>
          <p:cNvSpPr/>
          <p:nvPr/>
        </p:nvSpPr>
        <p:spPr>
          <a:xfrm>
            <a:off x="3245915" y="930080"/>
            <a:ext cx="5893142" cy="369332"/>
          </a:xfrm>
          <a:prstGeom prst="rect">
            <a:avLst/>
          </a:prstGeom>
        </p:spPr>
        <p:txBody>
          <a:bodyPr wrap="square">
            <a:spAutoFit/>
          </a:bodyPr>
          <a:lstStyle/>
          <a:p>
            <a:pPr algn="ctr">
              <a:spcAft>
                <a:spcPts val="0"/>
              </a:spcAft>
              <a:tabLst>
                <a:tab pos="3709035" algn="l"/>
              </a:tabLst>
            </a:pPr>
            <a:r>
              <a:rPr lang="hu-HU" b="1" dirty="0">
                <a:solidFill>
                  <a:schemeClr val="bg1">
                    <a:lumMod val="75000"/>
                  </a:schemeClr>
                </a:solidFill>
                <a:latin typeface="Segoe UI" panose="020B0502040204020203" pitchFamily="34" charset="0"/>
                <a:ea typeface="+mj-ea"/>
                <a:cs typeface="Segoe UI" panose="020B0502040204020203" pitchFamily="34" charset="0"/>
              </a:rPr>
              <a:t>Gazdaságfejlesztési Minisztérium</a:t>
            </a:r>
          </a:p>
        </p:txBody>
      </p:sp>
      <p:sp>
        <p:nvSpPr>
          <p:cNvPr id="2" name="Dia számának helye 1"/>
          <p:cNvSpPr>
            <a:spLocks noGrp="1"/>
          </p:cNvSpPr>
          <p:nvPr>
            <p:ph type="sldNum" sz="quarter" idx="12"/>
          </p:nvPr>
        </p:nvSpPr>
        <p:spPr/>
        <p:txBody>
          <a:bodyPr/>
          <a:lstStyle/>
          <a:p>
            <a:fld id="{985EC476-6050-4086-AB8C-40A562DFD63D}" type="slidenum">
              <a:rPr lang="hu-HU" smtClean="0"/>
              <a:t>28</a:t>
            </a:fld>
            <a:endParaRPr lang="hu-HU" dirty="0"/>
          </a:p>
        </p:txBody>
      </p:sp>
      <p:sp>
        <p:nvSpPr>
          <p:cNvPr id="9" name="Téglalap 8"/>
          <p:cNvSpPr/>
          <p:nvPr/>
        </p:nvSpPr>
        <p:spPr>
          <a:xfrm>
            <a:off x="-3155" y="6455426"/>
            <a:ext cx="3635897" cy="402575"/>
          </a:xfrm>
          <a:prstGeom prst="rect">
            <a:avLst/>
          </a:prstGeom>
          <a:solidFill>
            <a:srgbClr val="1F46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sz="1401" dirty="0">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19214500"/>
      </p:ext>
    </p:extLst>
  </p:cSld>
  <p:clrMapOvr>
    <a:masterClrMapping/>
  </p:clrMapOvr>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9938</TotalTime>
  <Words>4219</Words>
  <Application>Microsoft Office PowerPoint</Application>
  <PresentationFormat>Szélesvásznú</PresentationFormat>
  <Paragraphs>171</Paragraphs>
  <Slides>28</Slides>
  <Notes>2</Notes>
  <HiddenSlides>0</HiddenSlides>
  <MMClips>0</MMClips>
  <ScaleCrop>false</ScaleCrop>
  <HeadingPairs>
    <vt:vector size="6" baseType="variant">
      <vt:variant>
        <vt:lpstr>Használt betűtípusok</vt:lpstr>
      </vt:variant>
      <vt:variant>
        <vt:i4>6</vt:i4>
      </vt:variant>
      <vt:variant>
        <vt:lpstr>Téma</vt:lpstr>
      </vt:variant>
      <vt:variant>
        <vt:i4>1</vt:i4>
      </vt:variant>
      <vt:variant>
        <vt:lpstr>Diacímek</vt:lpstr>
      </vt:variant>
      <vt:variant>
        <vt:i4>28</vt:i4>
      </vt:variant>
    </vt:vector>
  </HeadingPairs>
  <TitlesOfParts>
    <vt:vector size="35" baseType="lpstr">
      <vt:lpstr>Arial</vt:lpstr>
      <vt:lpstr>Calibri</vt:lpstr>
      <vt:lpstr>Calibri Light</vt:lpstr>
      <vt:lpstr>Liberation Serif</vt:lpstr>
      <vt:lpstr>Segoe UI</vt:lpstr>
      <vt:lpstr>Times New Roman</vt:lpstr>
      <vt:lpstr>Office-téma</vt:lpstr>
      <vt:lpstr>PowerPoint-bemutató</vt:lpstr>
      <vt:lpstr>    Az Mvt. módosítás főbb irányvonalai:  - a munkaegészségügyi szaktevékenységet érintő módosítások  - a munkabiztonsági szaktevékenységet érintő módosítások  - a GDPR rendelet miatti módosítások  - jogharmonizációs kötelezettség teljesítése  - a munkavédelmi képviselők képzésére vonatkozó szabályok  - a hatósági eljárást érintő módosítások  - egyéb technikai, pontosító, a jogalkalmazást segítő módosítások    </vt:lpstr>
      <vt:lpstr>A munkaegészségügyi szaktevékenység ellátását érintő módosítások</vt:lpstr>
      <vt:lpstr>  Az alábbi esetekben módosulnak a munkaegészségügyi szaktevékenység ellátására vonatkozó szabályok:  Mvt. 21. § (3a) munkavédelmi szempontú előzetes vizsgálat  Mvt. 23. § (2a) soron kívüli ellenőrzés  Mvt. 54. § (2a) kockázatértékelés III. vesz. osztály és 1-9 főt foglalkoztató munkáltató  Mvt. 54. § (6b) megelőzési stratégia III. vesz. osztály és 1-9 főt foglalkoztató munkáltató  Mvt. 55. § (4) oktatási tematika elkészítése  Mvt. 56. § egyéni védőeszköz juttatás belső rendjének kialakítása  Mvt. 58. § (2a) munkakörnyezet kialakítása  </vt:lpstr>
      <vt:lpstr>     A teljesség igénye nélkül, a népegészségügyi szakképzettségű személyre az alábbiak a jellemzők:  Ismeri a közegészségtan-járványtan tárgyát, feladatait, felosztását, módszereit, a munka-egészségtan alapfogalmait, a megelőzés lehetőségeit, a környezet hatását az emberre.  Részletesen ismeri a mikrobiológia tárgyát, feladatait, felosztását, a mikrobák felosztását, és mindazon jellemzőit, amelyek lényegesek a fertőzések kialakulásában.  Széles körűen ismeri a mikroorganizmusok, mint kórokok kimutatásának és elpusztításának lehetőségeit, a mintavétel szabályait, a mintavétel módját.  Ismeri a munkavégzésre vonatkozó munkabiztonsági és munkaegészségügyi követelményeket, tűzvédelmi előírásokat, a mindenkori hatályos jogszabályi előírásokat, és az uniós szabályokat.  Ismeri a munkavállaló egészségét és biztonságát veszélyeztető kockázatokat és a munkaeszközök biztonságos használatát.  Képes az egészséget károsító tényezőket felismerni, az élettani és kóros működések egymástól való elkülönítésére, kompetencia szintjének megfelelő lépéseket vagy javaslatot tenni a megoldásra.  Ismeri a levegő-, víz-, talajszennyeződés, a szennyvíz, az épített környezet, valamint a hulladék emberre és a környezetére gyakorolt hatásait, az esetlegesen kialakuló környezeti károsodások megelőzésének, felszámolásának módozatait és lehetőségét.     </vt:lpstr>
      <vt:lpstr>    Ismeri az egészséges és biztonságos munkavégzés feltételeit, a megfelelő munkakörnyezet kialakításának feltételeit.  Alkalmazza az élelmezéssel-táplálkozással, környezettel, munkakörnyezettel és munkavégzéssel kapcsolatban        esetlegesen kialakuló károsodások megelőzésének, illetve felszámolásának módozatait.  Egészségmodellek alapján képes az egészséget meghatározó tényezők és az egészséget veszélyeztető kockázatok azonosítására, a mikro-szintű kockázatok elhárítására.  Képes azonosítani az egészségre ható környezeti, foglalkozási, élelmiszerbiztonsági tényezőket, koncepcionális javaslatot tesz azok csökkentésére vagy elhárítására.  A törzsanyag (a szakképzettség szempontjából meghatározó) ismeretkörei: Biológia I., Kémia, biokémia I., Ökológia, Egészségpszichológia I., Egészségszociológia I., Kommunikáció és személyiségfejlesztési ismeretek I., Etika, ápolásetika, Bevezetés az egészségügyi jogi ismeretekbe I., Népegészségtan, Elsősegélynyújtás I., Egészségügyi informatika I., stb. Anatómia I-II., Genetika, Élettan- kórélettan I., Gyógyszertan I., Mikrobiológia I., Ápolástan I., Egészségszociológia II., Pedagógia I., Egészségnevelés-egészségfejlesztés I., Egészségügyi informatika II.,Egészségügyi latin I-II., stb.  Differenciált szakmai ismeretek tárgyai Kutatásmódszertani és biostatisztikai ismeretek, Epidemiológiai módszerek, Népegészségügyi medicina, Környezet- egészségtan, Táplálkozás és élelmezés-egészségtan, Munka és foglalkozás-egészségtan, Gyermek és ifjúság- egészségtan, Élelmiszerbiztonság, Belgyógyászat, Toxikológia.     </vt:lpstr>
      <vt:lpstr>A munkaegészségügyi szaktevékenység ellátását érintő módosítások   Hatályos 2024.01.01.</vt:lpstr>
      <vt:lpstr>A munkaegészségügyi szaktevékenység ellátását érintő módosítások   Hatályos 2024.01.01.</vt:lpstr>
      <vt:lpstr>A munkaegészségügyi szaktevékenység ellátását érintő módosítások   Hatályos 2024.01.01.</vt:lpstr>
      <vt:lpstr>A munkabiztonsági szaktevékenység ellátását érintő módosítások   Hatályos 2023.01.01.</vt:lpstr>
      <vt:lpstr>A munkabiztonsági szaktevékenység ellátását érintő módosítások   Hatályos 2026.01.01.</vt:lpstr>
      <vt:lpstr>A GDPR rendelet szerinti módosítások </vt:lpstr>
      <vt:lpstr>A GDPR rendelet szerinti módosítások </vt:lpstr>
      <vt:lpstr>A GDPR rendelet szerinti módosítások </vt:lpstr>
      <vt:lpstr>A GDPR rendelet szerinti módosítások </vt:lpstr>
      <vt:lpstr>A GDPR rendelet szerinti módosítások </vt:lpstr>
      <vt:lpstr>A 2022/431 EU irányelv átültetése miatti módosítások</vt:lpstr>
      <vt:lpstr>A munkavédelmi képviselők képzésére vonatkozó szabályok módosítása </vt:lpstr>
      <vt:lpstr>A munkavédelmi képviselők képzésére vonatkozó szabályok módosítása </vt:lpstr>
      <vt:lpstr>A hatósági eljárást érintő módosítások</vt:lpstr>
      <vt:lpstr>A hatósági eljárást érintő módosítások</vt:lpstr>
      <vt:lpstr>Egyéb technikai és a jogértelmezést segítő módosítások</vt:lpstr>
      <vt:lpstr>Egyéb technikai és a jogértelmezést segítő módosítások</vt:lpstr>
      <vt:lpstr>Egyéb technikai és a jogértelmezést segítő módosítások</vt:lpstr>
      <vt:lpstr>Egyéb technikai és a jogértelmezést segítő módosítások</vt:lpstr>
      <vt:lpstr>Egyéb technikai és a jogértelmezést segítő módosítások</vt:lpstr>
      <vt:lpstr>Egyéb technikai és a jogértelmezést segítő módosítások</vt:lpstr>
      <vt:lpstr>PowerPoint-bemutató</vt:lpstr>
    </vt:vector>
  </TitlesOfParts>
  <Company>Egységes InfraStruktúra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bemutató</dc:title>
  <dc:creator>Kisfaludy Tamás</dc:creator>
  <cp:lastModifiedBy>Zoltán Kárpáti</cp:lastModifiedBy>
  <cp:revision>563</cp:revision>
  <cp:lastPrinted>2022-11-11T11:21:03Z</cp:lastPrinted>
  <dcterms:created xsi:type="dcterms:W3CDTF">2022-07-07T15:49:28Z</dcterms:created>
  <dcterms:modified xsi:type="dcterms:W3CDTF">2023-07-15T08:02:58Z</dcterms:modified>
</cp:coreProperties>
</file>