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sldIdLst>
    <p:sldId id="256" r:id="rId2"/>
    <p:sldId id="257" r:id="rId3"/>
    <p:sldId id="258" r:id="rId4"/>
    <p:sldId id="289" r:id="rId5"/>
    <p:sldId id="290" r:id="rId6"/>
    <p:sldId id="259" r:id="rId7"/>
    <p:sldId id="265" r:id="rId8"/>
    <p:sldId id="266" r:id="rId9"/>
    <p:sldId id="272" r:id="rId10"/>
    <p:sldId id="291" r:id="rId11"/>
    <p:sldId id="292" r:id="rId12"/>
    <p:sldId id="273" r:id="rId13"/>
    <p:sldId id="276" r:id="rId14"/>
    <p:sldId id="277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37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92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2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88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59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4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00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05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89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896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1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46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24D58B-0B41-9EAF-0870-0540DD547B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 altLang="hu-HU" sz="4400" b="1" dirty="0">
                <a:latin typeface="Bookman Old Style" panose="02050604050505020204" pitchFamily="18" charset="0"/>
                <a:ea typeface="BatangChe" panose="020B0503020000020004" pitchFamily="49" charset="-127"/>
                <a:cs typeface="Aldhabi" panose="020F0502020204030204" pitchFamily="2" charset="-78"/>
              </a:rPr>
              <a:t>Kötelezettségek</a:t>
            </a:r>
            <a:br>
              <a:rPr lang="hu-HU" altLang="hu-HU" sz="3200" b="1" dirty="0">
                <a:latin typeface="Bookman Old Style" panose="02050604050505020204" pitchFamily="18" charset="0"/>
                <a:ea typeface="BatangChe" panose="020B0503020000020004" pitchFamily="49" charset="-127"/>
                <a:cs typeface="Aldhabi" panose="020F0502020204030204" pitchFamily="2" charset="-78"/>
              </a:rPr>
            </a:br>
            <a:r>
              <a:rPr lang="hu-HU" altLang="hu-HU" sz="2800" b="1" dirty="0">
                <a:solidFill>
                  <a:schemeClr val="tx1"/>
                </a:solidFill>
                <a:latin typeface="Bookman Old Style" panose="02050604050505020204" pitchFamily="18" charset="0"/>
                <a:ea typeface="BatangChe" panose="020B0503020000020004" pitchFamily="49" charset="-127"/>
                <a:cs typeface="Aldhabi" panose="020F0502020204030204" pitchFamily="2" charset="-78"/>
              </a:rPr>
              <a:t>Környezetvédelem, energetika és </a:t>
            </a:r>
            <a:br>
              <a:rPr lang="hu-HU" altLang="hu-HU" sz="2800" b="1" dirty="0">
                <a:solidFill>
                  <a:schemeClr val="tx1"/>
                </a:solidFill>
                <a:latin typeface="Bookman Old Style" panose="02050604050505020204" pitchFamily="18" charset="0"/>
                <a:ea typeface="BatangChe" panose="020B0503020000020004" pitchFamily="49" charset="-127"/>
                <a:cs typeface="Aldhabi" panose="020F0502020204030204" pitchFamily="2" charset="-78"/>
              </a:rPr>
            </a:br>
            <a:r>
              <a:rPr lang="hu-HU" altLang="hu-HU" sz="2800" b="1" dirty="0">
                <a:solidFill>
                  <a:schemeClr val="tx1"/>
                </a:solidFill>
                <a:latin typeface="Bookman Old Style" panose="02050604050505020204" pitchFamily="18" charset="0"/>
                <a:ea typeface="BatangChe" panose="020B0503020000020004" pitchFamily="49" charset="-127"/>
                <a:cs typeface="Aldhabi" panose="020F0502020204030204" pitchFamily="2" charset="-78"/>
              </a:rPr>
              <a:t>veszélyes áru szállítás</a:t>
            </a:r>
            <a:endParaRPr lang="hu-HU" sz="3200" b="1" dirty="0">
              <a:latin typeface="Bookman Old Style" panose="02050604050505020204" pitchFamily="18" charset="0"/>
              <a:ea typeface="BatangChe" panose="020B0503020000020004" pitchFamily="49" charset="-127"/>
              <a:cs typeface="Aldhabi" panose="020F0502020204030204" pitchFamily="2" charset="-78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5AF8E78-BC4F-9640-FE46-8D26E8FB6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849582"/>
          </a:xfrm>
        </p:spPr>
        <p:txBody>
          <a:bodyPr>
            <a:normAutofit/>
          </a:bodyPr>
          <a:lstStyle/>
          <a:p>
            <a:endParaRPr lang="hu-HU" dirty="0"/>
          </a:p>
          <a:p>
            <a:endParaRPr lang="hu-HU" sz="3000" dirty="0">
              <a:solidFill>
                <a:schemeClr val="tx1"/>
              </a:solidFill>
              <a:latin typeface="Bookman Old Style" panose="02050604050505020204" pitchFamily="18" charset="0"/>
              <a:cs typeface="Aldhabi" panose="01000000000000000000" pitchFamily="2" charset="-78"/>
            </a:endParaRPr>
          </a:p>
          <a:p>
            <a:r>
              <a:rPr lang="hu-HU" sz="3000" dirty="0">
                <a:solidFill>
                  <a:schemeClr val="tx1"/>
                </a:solidFill>
                <a:latin typeface="Bookman Old Style" panose="02050604050505020204" pitchFamily="18" charset="0"/>
                <a:cs typeface="Aldhabi" panose="01000000000000000000" pitchFamily="2" charset="-78"/>
              </a:rPr>
              <a:t>2026. </a:t>
            </a:r>
            <a:r>
              <a:rPr lang="hu-HU" sz="3000" cap="none" dirty="0">
                <a:solidFill>
                  <a:schemeClr val="tx1"/>
                </a:solidFill>
                <a:latin typeface="Bookman Old Style" panose="02050604050505020204" pitchFamily="18" charset="0"/>
                <a:cs typeface="Aldhabi" panose="01000000000000000000" pitchFamily="2" charset="-78"/>
              </a:rPr>
              <a:t>március</a:t>
            </a:r>
            <a:r>
              <a:rPr lang="hu-HU" sz="3000" dirty="0">
                <a:solidFill>
                  <a:schemeClr val="tx1"/>
                </a:solidFill>
                <a:latin typeface="Bookman Old Style" panose="02050604050505020204" pitchFamily="18" charset="0"/>
                <a:cs typeface="Aldhabi" panose="01000000000000000000" pitchFamily="2" charset="-78"/>
              </a:rPr>
              <a:t> 20.</a:t>
            </a:r>
          </a:p>
        </p:txBody>
      </p:sp>
    </p:spTree>
    <p:extLst>
      <p:ext uri="{BB962C8B-B14F-4D97-AF65-F5344CB8AC3E}">
        <p14:creationId xmlns:p14="http://schemas.microsoft.com/office/powerpoint/2010/main" val="3761202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91AF9A-1CF3-032C-CF59-38EA6495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>
                <a:latin typeface="Bookman Old Style" panose="02050604050505020204" pitchFamily="18" charset="0"/>
                <a:cs typeface="Aldhabi" panose="01000000000000000000" pitchFamily="2" charset="-78"/>
              </a:rPr>
              <a:t>Határidők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DCA864-B3DF-C065-81D2-28E1DF9B395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cap="none" dirty="0">
                <a:latin typeface="Bookman Old Style" panose="02050604050505020204" pitchFamily="18" charset="0"/>
              </a:rPr>
              <a:t>01.15. Vízkészlet járulék bevallás, befizetés (díjváltozás, e-papír)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01.20. (04.20, 07.20., 10.20.) EPR, KVTD (DE! változás)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01.30. (04.30., 07.30., 10.30.) negyedéves adatszolgáltatás hulladékhasznosítók, ártalmatlanítók </a:t>
            </a:r>
          </a:p>
          <a:p>
            <a:r>
              <a:rPr lang="hu-HU" dirty="0">
                <a:latin typeface="Bookman Old Style" panose="02050604050505020204" pitchFamily="18" charset="0"/>
              </a:rPr>
              <a:t>01.31</a:t>
            </a:r>
            <a:r>
              <a:rPr lang="hu-HU" cap="none" dirty="0">
                <a:latin typeface="Bookman Old Style" panose="02050604050505020204" pitchFamily="18" charset="0"/>
              </a:rPr>
              <a:t>. Csomagolási hulladék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02.28. Felügyeleti díj befizetése (40.000,- Ft/ hulladékgazdálkodási engedély/telephely)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03.01. Hulladék keletkezés (nullás bevallás!)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03.31. Légszennyezés mértéke éves bevallás</a:t>
            </a:r>
          </a:p>
          <a:p>
            <a:endParaRPr lang="hu-HU" cap="none" dirty="0">
              <a:latin typeface="Bookman Old Style" panose="02050604050505020204" pitchFamily="18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C4005A9-DAD5-C24A-2231-DB0044DCC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085">
            <a:off x="8442672" y="1967465"/>
            <a:ext cx="3523162" cy="10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 descr="A képen Betűtípus, embléma, Grafika, szimbólum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0B6D765-B261-92E1-3FC9-045C35387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5577">
            <a:off x="10073298" y="400050"/>
            <a:ext cx="1760846" cy="1267810"/>
          </a:xfrm>
          <a:prstGeom prst="rect">
            <a:avLst/>
          </a:prstGeom>
        </p:spPr>
      </p:pic>
      <p:pic>
        <p:nvPicPr>
          <p:cNvPr id="8" name="Kép 7" descr="A képen Betűtípus, embléma, Grafika, Acélké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42A36AA-7857-476C-A846-C28FC886A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135" y="4770909"/>
            <a:ext cx="2904708" cy="813318"/>
          </a:xfrm>
          <a:prstGeom prst="rect">
            <a:avLst/>
          </a:prstGeom>
        </p:spPr>
      </p:pic>
      <p:pic>
        <p:nvPicPr>
          <p:cNvPr id="5" name="Kép 4" descr="A képen Betűtípus, Grafika, szöveg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AB6ED5D-4036-001F-C3C4-D2CA18848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3337" y="329800"/>
            <a:ext cx="4219575" cy="1085850"/>
          </a:xfrm>
          <a:prstGeom prst="rect">
            <a:avLst/>
          </a:prstGeom>
        </p:spPr>
      </p:pic>
      <p:sp>
        <p:nvSpPr>
          <p:cNvPr id="7" name="Szorzás jele 6">
            <a:extLst>
              <a:ext uri="{FF2B5EF4-FFF2-40B4-BE49-F238E27FC236}">
                <a16:creationId xmlns:a16="http://schemas.microsoft.com/office/drawing/2014/main" id="{F32F3D3F-0E7B-5FC6-C403-C57064FD07AB}"/>
              </a:ext>
            </a:extLst>
          </p:cNvPr>
          <p:cNvSpPr/>
          <p:nvPr/>
        </p:nvSpPr>
        <p:spPr>
          <a:xfrm>
            <a:off x="8833136" y="4000500"/>
            <a:ext cx="2574004" cy="2411730"/>
          </a:xfrm>
          <a:prstGeom prst="mathMultiply">
            <a:avLst>
              <a:gd name="adj1" fmla="val 470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966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167CC-99F9-0C28-8508-D8BAF7E4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>
                <a:latin typeface="Bookman Old Style" panose="02050604050505020204" pitchFamily="18" charset="0"/>
              </a:rPr>
              <a:t>Határidők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898BAA-FE10-BC62-C3D4-A108C0172D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>
                <a:latin typeface="Bookman Old Style" panose="02050604050505020204" pitchFamily="18" charset="0"/>
              </a:rPr>
              <a:t>03.31. (06.30., 09.30., 12.31.) </a:t>
            </a:r>
            <a:r>
              <a:rPr lang="hu-HU" cap="none" dirty="0">
                <a:latin typeface="Bookman Old Style" panose="02050604050505020204" pitchFamily="18" charset="0"/>
              </a:rPr>
              <a:t>Környezetterhelési díj (könyvelő)</a:t>
            </a:r>
          </a:p>
          <a:p>
            <a:r>
              <a:rPr lang="hu-HU" dirty="0">
                <a:solidFill>
                  <a:srgbClr val="FF0000"/>
                </a:solidFill>
                <a:latin typeface="Bookman Old Style" panose="02050604050505020204" pitchFamily="18" charset="0"/>
              </a:rPr>
              <a:t>03.31. Környezetvédelmi felelősségbiztosítás és letét meglétének igazolása a környezetvédelmi hatóság felé (e-papír)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04.30. EKH jelentés termelési adatokról</a:t>
            </a:r>
          </a:p>
          <a:p>
            <a:pPr marL="0" indent="0">
              <a:buNone/>
            </a:pPr>
            <a:r>
              <a:rPr lang="hu-HU" cap="none" dirty="0">
                <a:latin typeface="Bookman Old Style" panose="02050604050505020204" pitchFamily="18" charset="0"/>
              </a:rPr>
              <a:t>Adatszolgáltatások hulladékgazdálkodási engedéllyel rendelkezők részére: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MEKH (</a:t>
            </a:r>
            <a:r>
              <a:rPr lang="hu-HU" b="0" i="0" cap="none" dirty="0">
                <a:solidFill>
                  <a:srgbClr val="40403D"/>
                </a:solidFill>
                <a:effectLst/>
                <a:latin typeface="Bookman Old Style" panose="02050604050505020204" pitchFamily="18" charset="0"/>
              </a:rPr>
              <a:t>Magyar Energetikai és Közmű-szabályozási Hivatal</a:t>
            </a:r>
            <a:r>
              <a:rPr lang="hu-HU" b="0" i="0" dirty="0">
                <a:solidFill>
                  <a:srgbClr val="40403D"/>
                </a:solidFill>
                <a:effectLst/>
                <a:latin typeface="Bookman Old Style" panose="02050604050505020204" pitchFamily="18" charset="0"/>
              </a:rPr>
              <a:t>) – hulladék kataszter</a:t>
            </a:r>
            <a:endParaRPr lang="hu-HU" cap="none" dirty="0">
              <a:latin typeface="Bookman Old Style" panose="02050604050505020204" pitchFamily="18" charset="0"/>
            </a:endParaRPr>
          </a:p>
          <a:p>
            <a:r>
              <a:rPr lang="hu-HU" dirty="0">
                <a:latin typeface="Bookman Old Style" panose="02050604050505020204" pitchFamily="18" charset="0"/>
              </a:rPr>
              <a:t>NHKV (</a:t>
            </a:r>
            <a:r>
              <a:rPr lang="hu-HU" cap="none" dirty="0">
                <a:latin typeface="Bookman Old Style" panose="02050604050505020204" pitchFamily="18" charset="0"/>
              </a:rPr>
              <a:t>Nemzeti Hulladékgazdálkodási Koordináló és Vagyonkezelő</a:t>
            </a:r>
            <a:r>
              <a:rPr lang="hu-HU" dirty="0">
                <a:latin typeface="Bookman Old Style" panose="02050604050505020204" pitchFamily="18" charset="0"/>
              </a:rPr>
              <a:t> Zrt.)</a:t>
            </a:r>
          </a:p>
          <a:p>
            <a:r>
              <a:rPr lang="hu-HU" dirty="0">
                <a:solidFill>
                  <a:srgbClr val="FF0000"/>
                </a:solidFill>
                <a:latin typeface="Bookman Old Style" panose="02050604050505020204" pitchFamily="18" charset="0"/>
              </a:rPr>
              <a:t>03.31. Környezetvédelmi felelősségbiztosítás és letét meglétének igazolása a környezetvédelmi hatóság felé (EHIR-BIZT)</a:t>
            </a:r>
          </a:p>
          <a:p>
            <a:endParaRPr lang="hu-HU" cap="none" dirty="0">
              <a:latin typeface="Bookman Old Style" panose="02050604050505020204" pitchFamily="18" charset="0"/>
            </a:endParaRPr>
          </a:p>
        </p:txBody>
      </p:sp>
      <p:pic>
        <p:nvPicPr>
          <p:cNvPr id="8" name="Kép 7" descr="A képen szöveg, Betűtípus, embléma, Grafik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9F3A811-EFB0-787D-8255-96A6FEB9F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7" t="29081" r="8728" b="30018"/>
          <a:stretch/>
        </p:blipFill>
        <p:spPr>
          <a:xfrm rot="997134">
            <a:off x="9454434" y="5616194"/>
            <a:ext cx="2273245" cy="712934"/>
          </a:xfrm>
          <a:prstGeom prst="rect">
            <a:avLst/>
          </a:prstGeom>
        </p:spPr>
      </p:pic>
      <p:pic>
        <p:nvPicPr>
          <p:cNvPr id="10" name="Kép 9" descr="A képen szöveg, Betűtípus, embléma, Grafik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8369A79-FC49-EE1E-BA32-7680F5363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739"/>
          <a:stretch/>
        </p:blipFill>
        <p:spPr>
          <a:xfrm>
            <a:off x="365514" y="5641167"/>
            <a:ext cx="3829050" cy="824628"/>
          </a:xfrm>
          <a:prstGeom prst="rect">
            <a:avLst/>
          </a:prstGeom>
        </p:spPr>
      </p:pic>
      <p:pic>
        <p:nvPicPr>
          <p:cNvPr id="12" name="Kép 11" descr="A képen embléma, Betűtípus, szöveg, szimbólum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9CCB1C5-25A6-2EAE-253D-35289D80A9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82" t="32942" r="6857" b="34030"/>
          <a:stretch/>
        </p:blipFill>
        <p:spPr>
          <a:xfrm rot="1283707">
            <a:off x="9232417" y="3478866"/>
            <a:ext cx="2717276" cy="725152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5B312712-D4C6-A4EA-3C9C-18D81133E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170" y="537937"/>
            <a:ext cx="3523162" cy="10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843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57714F-B16F-64F4-E2EB-6877FEDE3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8F5C75B-EC6A-94C3-396E-20B09605923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12FF99C-36DA-8CFE-F40A-6F4106584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07335"/>
            <a:ext cx="1043940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37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2881D7-1755-5549-F1A0-D6688573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0F0A25-5AAE-7D9D-4501-33D1DDE4D4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152C3D8-7007-261F-BC74-9E2F3BF02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47" y="730513"/>
            <a:ext cx="10491160" cy="464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65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4FFB89-7244-EE4C-D182-3C1DD99B1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B2DC41-DCCF-FFEA-F911-D29180229D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4F87CFE-63DC-7DC0-9E91-5EB104F7B1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"/>
          <a:stretch>
            <a:fillRect/>
          </a:stretch>
        </p:blipFill>
        <p:spPr>
          <a:xfrm>
            <a:off x="660147" y="651664"/>
            <a:ext cx="10394707" cy="555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8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6A7FF-A3BD-ABC2-C465-1F94C2017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8D6626-2ED1-9893-AB17-87BF18CE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>
                <a:latin typeface="Bookman Old Style" panose="02050604050505020204" pitchFamily="18" charset="0"/>
              </a:rPr>
              <a:t>Néhány EU előírás </a:t>
            </a:r>
            <a:r>
              <a:rPr lang="hu-HU" sz="3600" dirty="0">
                <a:latin typeface="Bookman Old Style" panose="02050604050505020204" pitchFamily="18" charset="0"/>
              </a:rPr>
              <a:t>(emlékeztető)</a:t>
            </a:r>
            <a:br>
              <a:rPr lang="hu-HU" sz="3600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7B1B70-C15C-91C1-1CEC-CE15FEE993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12176"/>
            <a:ext cx="10363826" cy="44273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sz="1800" b="1" cap="none" dirty="0" err="1"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Carbonvám</a:t>
            </a:r>
            <a:r>
              <a:rPr lang="hu-HU" sz="1800" b="1" cap="none" dirty="0"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 (CBAM)</a:t>
            </a:r>
            <a:endParaRPr lang="hu-HU" sz="1800" b="1" cap="none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hu-HU" sz="1800" b="1" cap="none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2023. évi CV. törvény </a:t>
            </a:r>
            <a:r>
              <a:rPr lang="hu-HU" sz="1800" b="1" kern="1800" cap="none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az importáruk karbonintenzitását ellensúlyozó mechanizmusról</a:t>
            </a:r>
          </a:p>
          <a:p>
            <a:pPr marL="0" indent="0">
              <a:buNone/>
            </a:pPr>
            <a:r>
              <a:rPr lang="hu-HU" sz="1800" b="1" kern="1800" cap="none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602/2023. (XII. 22.) Korm. rendelet</a:t>
            </a:r>
            <a:r>
              <a:rPr lang="hu-HU" sz="1800" b="1" kern="0" cap="none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importáruk karbonintenzitását ellensúlyozó mechanizmusról szóló 2023. évi CV. törvény végrehajtásának egyes szabályairól</a:t>
            </a:r>
            <a:endParaRPr lang="hu-HU" sz="1800" b="1" kern="100" cap="none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hu-HU" cap="none" dirty="0">
                <a:latin typeface="Bookman Old Style" panose="02050604050505020204" pitchFamily="18" charset="0"/>
              </a:rPr>
              <a:t>VTSZ számok alapján a tv. I. mellékletében: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cement 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villamos energia 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trágyázószerek 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vas és acél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alumínium</a:t>
            </a:r>
          </a:p>
          <a:p>
            <a:r>
              <a:rPr lang="hu-HU" cap="none" dirty="0">
                <a:latin typeface="Bookman Old Style" panose="02050604050505020204" pitchFamily="18" charset="0"/>
              </a:rPr>
              <a:t>vegyi anyagok (hidrogén)</a:t>
            </a:r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Adatszolgáltatási kötelezettség </a:t>
            </a:r>
            <a:r>
              <a:rPr lang="hu-HU" dirty="0">
                <a:latin typeface="Bookman Old Style" panose="02050604050505020204" pitchFamily="18" charset="0"/>
              </a:rPr>
              <a:t>(csak a vámeljárásban járatos szakemberek segítségével teljesíthető)</a:t>
            </a:r>
            <a:endParaRPr lang="hu-HU" b="1" cap="none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CBAM mechanism: Companies need to report emissions from electricity  consumption">
            <a:extLst>
              <a:ext uri="{FF2B5EF4-FFF2-40B4-BE49-F238E27FC236}">
                <a16:creationId xmlns:a16="http://schemas.microsoft.com/office/drawing/2014/main" id="{E4FB46F1-B02B-F31A-EA12-0C22B7732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310" y="2960371"/>
            <a:ext cx="4110990" cy="214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049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C74E-7B23-B86F-28F8-2EE4DAA88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2D8C9E-14DE-5BEB-8BF3-E70E704E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b="1" dirty="0">
                <a:latin typeface="Bookman Old Style" panose="02050604050505020204" pitchFamily="18" charset="0"/>
              </a:rPr>
              <a:t>Néhány EU előírás </a:t>
            </a:r>
            <a:r>
              <a:rPr lang="hu-HU" sz="3600" dirty="0">
                <a:latin typeface="Bookman Old Style" panose="02050604050505020204" pitchFamily="18" charset="0"/>
              </a:rPr>
              <a:t>(emlékeztető)</a:t>
            </a:r>
            <a:br>
              <a:rPr lang="hu-HU" sz="3600" dirty="0">
                <a:latin typeface="Bookman Old Style" panose="02050604050505020204" pitchFamily="18" charset="0"/>
              </a:rPr>
            </a:br>
            <a:br>
              <a:rPr lang="hu-HU" sz="3600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1800C7D-F39E-B501-690F-BA1AECAFF5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4514" y="1503566"/>
            <a:ext cx="4572626" cy="44273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1800" b="1" cap="none" dirty="0">
                <a:latin typeface="Bookman Old Style" panose="02050604050505020204" pitchFamily="18" charset="0"/>
              </a:rPr>
              <a:t>ESG </a:t>
            </a:r>
          </a:p>
          <a:p>
            <a:pPr marL="0" indent="0" algn="just">
              <a:buNone/>
            </a:pPr>
            <a:r>
              <a:rPr lang="hu-HU" sz="1800" cap="none" dirty="0" err="1">
                <a:latin typeface="Bookman Old Style" panose="02050604050505020204" pitchFamily="18" charset="0"/>
              </a:rPr>
              <a:t>Environmental</a:t>
            </a:r>
            <a:r>
              <a:rPr lang="hu-HU" sz="1800" cap="none" dirty="0">
                <a:latin typeface="Bookman Old Style" panose="02050604050505020204" pitchFamily="18" charset="0"/>
              </a:rPr>
              <a:t> / </a:t>
            </a:r>
            <a:r>
              <a:rPr lang="hu-HU" sz="1800" cap="none" dirty="0" err="1">
                <a:latin typeface="Bookman Old Style" panose="02050604050505020204" pitchFamily="18" charset="0"/>
              </a:rPr>
              <a:t>Social</a:t>
            </a:r>
            <a:r>
              <a:rPr lang="hu-HU" sz="1800" cap="none" dirty="0">
                <a:latin typeface="Bookman Old Style" panose="02050604050505020204" pitchFamily="18" charset="0"/>
              </a:rPr>
              <a:t> / </a:t>
            </a:r>
            <a:r>
              <a:rPr lang="hu-HU" sz="1800" cap="none" dirty="0" err="1">
                <a:latin typeface="Bookman Old Style" panose="02050604050505020204" pitchFamily="18" charset="0"/>
              </a:rPr>
              <a:t>Governance</a:t>
            </a:r>
            <a:r>
              <a:rPr lang="hu-HU" sz="1800" cap="none" dirty="0">
                <a:latin typeface="Bookman Old Style" panose="02050604050505020204" pitchFamily="18" charset="0"/>
              </a:rPr>
              <a:t> - egy olyan gazdasági ernyőfogalom, amelynek célja, hogy az egyes gazdálkodó szervezetek tevékenysége </a:t>
            </a:r>
            <a:r>
              <a:rPr lang="hu-HU" sz="1800" b="1" cap="none" dirty="0">
                <a:latin typeface="Bookman Old Style" panose="02050604050505020204" pitchFamily="18" charset="0"/>
              </a:rPr>
              <a:t>fenntarthatósági</a:t>
            </a:r>
            <a:r>
              <a:rPr lang="hu-HU" sz="1800" cap="none" dirty="0">
                <a:latin typeface="Bookman Old Style" panose="02050604050505020204" pitchFamily="18" charset="0"/>
              </a:rPr>
              <a:t> szempontok alapján is komparatív módon és objektíven vizsgálható legyen, így a velük kapcsolatba kerülő különféle szereplők is teljesebb képpel rendelkezzenek a szervezetről és annak tevékenységéről.</a:t>
            </a:r>
          </a:p>
          <a:p>
            <a:pPr marL="0" indent="0" algn="just">
              <a:buNone/>
            </a:pPr>
            <a:r>
              <a:rPr lang="hu-HU" altLang="hu-HU" sz="1600" b="1" dirty="0">
                <a:latin typeface="Bookman Old Style" panose="02050604050505020204" pitchFamily="18" charset="0"/>
              </a:rPr>
              <a:t>13/2024. (VIII. 15.) SZTFH rendelet </a:t>
            </a:r>
            <a:r>
              <a:rPr lang="hu-HU" altLang="hu-HU" sz="1600" dirty="0">
                <a:latin typeface="Bookman Old Style" panose="02050604050505020204" pitchFamily="18" charset="0"/>
              </a:rPr>
              <a:t>a vállalkozások fenntarthatósági célú átvilágítási kötelezettségei teljesítésének részletszabályairól</a:t>
            </a:r>
            <a:endParaRPr lang="hu-HU" altLang="hu-HU" sz="1600" b="1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hu-HU" sz="1600" cap="none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hu-HU" cap="none" dirty="0">
              <a:latin typeface="Bookman Old Style" panose="02050604050505020204" pitchFamily="18" charset="0"/>
            </a:endParaRPr>
          </a:p>
        </p:txBody>
      </p:sp>
      <p:pic>
        <p:nvPicPr>
          <p:cNvPr id="2052" name="Picture 4" descr="ESG – Stratégia – Green ÓE">
            <a:extLst>
              <a:ext uri="{FF2B5EF4-FFF2-40B4-BE49-F238E27FC236}">
                <a16:creationId xmlns:a16="http://schemas.microsoft.com/office/drawing/2014/main" id="{760F9E22-1078-1678-3EA8-83EF04F72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54" y="1503566"/>
            <a:ext cx="5931576" cy="446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7A0DBDF9-ABE9-C9A2-852F-050633493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49E1323-8A43-D31C-2646-B2AEEC8CB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48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37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064830-A587-CF94-0285-293EFEB27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8EC394-055C-C649-4601-4B6D369F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hu-HU" sz="3200" b="1" dirty="0">
                <a:latin typeface="Bookman Old Style" panose="02050604050505020204" pitchFamily="18" charset="0"/>
              </a:rPr>
              <a:t>Néhány EU előírás </a:t>
            </a:r>
            <a:r>
              <a:rPr lang="hu-HU" dirty="0">
                <a:latin typeface="Bookman Old Style" panose="02050604050505020204" pitchFamily="18" charset="0"/>
              </a:rPr>
              <a:t>(emlékeztető)</a:t>
            </a:r>
            <a:br>
              <a:rPr lang="hu-HU" sz="3200" b="1" dirty="0">
                <a:latin typeface="Bookman Old Style" panose="02050604050505020204" pitchFamily="18" charset="0"/>
              </a:rPr>
            </a:br>
            <a:endParaRPr lang="hu-HU" sz="32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73DA81-E5B1-F0F9-25A6-7F4A50CA24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6054" y="1853754"/>
            <a:ext cx="3893978" cy="342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1800" b="1" cap="none" dirty="0"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Erdőírtásmentesség (EUDR)</a:t>
            </a:r>
            <a:endParaRPr lang="hu-HU" sz="1800" b="1" cap="none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>
              <a:buNone/>
            </a:pPr>
            <a:r>
              <a:rPr lang="hu-HU" sz="1600" cap="none" dirty="0">
                <a:effectLst/>
                <a:latin typeface="Bookman Old Style" panose="02050604050505020204" pitchFamily="18" charset="0"/>
              </a:rPr>
              <a:t>61/2017. (XII. 21.) FM rendelet az erdőről, az erdő védelméről és az erdőgazdálkodásról szóló 2009. évi XXXVII. törvény végrehajtásáról</a:t>
            </a:r>
          </a:p>
          <a:p>
            <a:pPr marL="0" indent="0" algn="ctr">
              <a:buNone/>
            </a:pPr>
            <a:endParaRPr lang="hu-HU" sz="1600" cap="none" dirty="0">
              <a:latin typeface="Bookman Old Style" panose="02050604050505020204" pitchFamily="18" charset="0"/>
            </a:endParaRPr>
          </a:p>
        </p:txBody>
      </p:sp>
      <p:pic>
        <p:nvPicPr>
          <p:cNvPr id="5122" name="Picture 2" descr="EUDR: EU Deforestation free Regulation">
            <a:extLst>
              <a:ext uri="{FF2B5EF4-FFF2-40B4-BE49-F238E27FC236}">
                <a16:creationId xmlns:a16="http://schemas.microsoft.com/office/drawing/2014/main" id="{660BE34E-6624-1821-4FB0-263603BE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68" y="1759268"/>
            <a:ext cx="6858000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381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427605-A9DB-283A-A60E-5513652A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Bookman Old Style" panose="02050604050505020204" pitchFamily="18" charset="0"/>
              </a:rPr>
              <a:t>ÚJ ENERGETIKAI AUDIT</a:t>
            </a:r>
            <a:br>
              <a:rPr lang="hu-HU" b="1" dirty="0">
                <a:latin typeface="Bookman Old Style" panose="02050604050505020204" pitchFamily="18" charset="0"/>
              </a:rPr>
            </a:br>
            <a:r>
              <a:rPr lang="hu-HU" b="1" dirty="0">
                <a:latin typeface="Bookman Old Style" panose="02050604050505020204" pitchFamily="18" charset="0"/>
              </a:rPr>
              <a:t>KÖTELEZETTSÉG 2026-BAN</a:t>
            </a:r>
            <a:endParaRPr lang="hu-HU" dirty="0">
              <a:latin typeface="Bookman Old Style" panose="020506040505050202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EEEC6F-9C36-DE5C-6742-78AD8F12DB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dirty="0">
                <a:latin typeface="Bookman Old Style" panose="02050604050505020204" pitchFamily="18" charset="0"/>
              </a:rPr>
              <a:t>Energetikai auditálásra kötelezett gazdálkodó szervezet esetében a kötelező energetikai auditálás első elvégeztetésének határideje azon év október 10. napja, amelyet megelőző három évben az összes energiahordozót együttvéve az átlagos éves energiafogyasztása meghaladta a 10 TJ mennyiséget</a:t>
            </a:r>
          </a:p>
          <a:p>
            <a:pPr marL="0" indent="0">
              <a:buNone/>
            </a:pPr>
            <a:r>
              <a:rPr lang="hu-HU" sz="2400" dirty="0">
                <a:latin typeface="Bookman Old Style" panose="02050604050505020204" pitchFamily="18" charset="0"/>
              </a:rPr>
              <a:t>10 TJ mennyiség megegyezik:</a:t>
            </a:r>
          </a:p>
          <a:p>
            <a:r>
              <a:rPr lang="hu-HU" sz="2400" dirty="0">
                <a:latin typeface="Bookman Old Style" panose="02050604050505020204" pitchFamily="18" charset="0"/>
              </a:rPr>
              <a:t>~ 2 777 </a:t>
            </a:r>
            <a:r>
              <a:rPr lang="hu-HU" sz="2400" dirty="0" err="1">
                <a:latin typeface="Bookman Old Style" panose="02050604050505020204" pitchFamily="18" charset="0"/>
              </a:rPr>
              <a:t>MWh</a:t>
            </a:r>
            <a:r>
              <a:rPr lang="hu-HU" sz="2400" dirty="0">
                <a:latin typeface="Bookman Old Style" panose="02050604050505020204" pitchFamily="18" charset="0"/>
              </a:rPr>
              <a:t> villamos energia</a:t>
            </a:r>
          </a:p>
          <a:p>
            <a:r>
              <a:rPr lang="hu-HU" sz="2400" dirty="0">
                <a:latin typeface="Bookman Old Style" panose="02050604050505020204" pitchFamily="18" charset="0"/>
              </a:rPr>
              <a:t>~ 282 805,43   m</a:t>
            </a:r>
            <a:r>
              <a:rPr lang="hu-HU" sz="2400" baseline="30000" dirty="0">
                <a:latin typeface="Bookman Old Style" panose="02050604050505020204" pitchFamily="18" charset="0"/>
              </a:rPr>
              <a:t>3</a:t>
            </a:r>
            <a:r>
              <a:rPr lang="hu-HU" sz="2400" dirty="0">
                <a:latin typeface="Bookman Old Style" panose="02050604050505020204" pitchFamily="18" charset="0"/>
              </a:rPr>
              <a:t> földgáz</a:t>
            </a:r>
          </a:p>
          <a:p>
            <a:r>
              <a:rPr lang="hu-HU" sz="2400" dirty="0">
                <a:latin typeface="Bookman Old Style" panose="02050604050505020204" pitchFamily="18" charset="0"/>
              </a:rPr>
              <a:t>~ 283 446,71   liter gázolaj mennyiségével</a:t>
            </a:r>
          </a:p>
          <a:p>
            <a:endParaRPr lang="hu-HU" sz="2400" dirty="0">
              <a:latin typeface="Bookman Old Style" panose="02050604050505020204" pitchFamily="18" charset="0"/>
            </a:endParaRPr>
          </a:p>
          <a:p>
            <a:endParaRPr lang="hu-HU" dirty="0"/>
          </a:p>
        </p:txBody>
      </p:sp>
      <p:pic>
        <p:nvPicPr>
          <p:cNvPr id="4098" name="Picture 2" descr="Energetikai audit | Országos Tanúsító Központ">
            <a:extLst>
              <a:ext uri="{FF2B5EF4-FFF2-40B4-BE49-F238E27FC236}">
                <a16:creationId xmlns:a16="http://schemas.microsoft.com/office/drawing/2014/main" id="{B043C2CE-F555-CFF5-9E87-9764A8F7E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740" y="3284409"/>
            <a:ext cx="3379470" cy="337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078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2AE6D-0D39-6FD1-130F-BE601447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18135A-C7F2-E785-9E79-A25104417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Bookman Old Style" panose="02050604050505020204" pitchFamily="18" charset="0"/>
              </a:rPr>
              <a:t>ÚJ ENERGETIKAI AUDIT</a:t>
            </a:r>
            <a:br>
              <a:rPr lang="hu-HU" b="1" dirty="0">
                <a:latin typeface="Bookman Old Style" panose="02050604050505020204" pitchFamily="18" charset="0"/>
              </a:rPr>
            </a:br>
            <a:r>
              <a:rPr lang="hu-HU" b="1" dirty="0">
                <a:latin typeface="Bookman Old Style" panose="02050604050505020204" pitchFamily="18" charset="0"/>
              </a:rPr>
              <a:t>KÖTELEZETTSÉG 2026-BAN</a:t>
            </a:r>
            <a:endParaRPr lang="hu-HU" dirty="0">
              <a:latin typeface="Bookman Old Style" panose="020506040505050202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49B307-FE1B-E41A-EFAD-84FFD70DED5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u-HU" sz="1600" b="1" dirty="0">
                <a:latin typeface="Bookman Old Style" panose="02050604050505020204" pitchFamily="18" charset="0"/>
              </a:rPr>
              <a:t>2015. évi LVII. Törvény az energiahatékonyságról</a:t>
            </a:r>
          </a:p>
          <a:p>
            <a:pPr marL="0" indent="0" algn="just">
              <a:buNone/>
            </a:pPr>
            <a:r>
              <a:rPr lang="hu-HU" sz="1600" b="1" dirty="0">
                <a:latin typeface="Bookman Old Style" panose="02050604050505020204" pitchFamily="18" charset="0"/>
              </a:rPr>
              <a:t>2026. június 30. </a:t>
            </a:r>
            <a:r>
              <a:rPr lang="hu-HU" sz="1600" dirty="0">
                <a:latin typeface="Bookman Old Style" panose="02050604050505020204" pitchFamily="18" charset="0"/>
              </a:rPr>
              <a:t>napjáig </a:t>
            </a:r>
            <a:r>
              <a:rPr lang="pt-BR" sz="1600" dirty="0">
                <a:latin typeface="Bookman Old Style" panose="02050604050505020204" pitchFamily="18" charset="0"/>
              </a:rPr>
              <a:t>regisztrálni kell a </a:t>
            </a:r>
            <a:r>
              <a:rPr lang="hu-HU" sz="1600" dirty="0">
                <a:latin typeface="Bookman Old Style" panose="02050604050505020204" pitchFamily="18" charset="0"/>
              </a:rPr>
              <a:t>gazdálkodó szervezetet</a:t>
            </a:r>
            <a:r>
              <a:rPr lang="pt-BR" sz="1600" dirty="0">
                <a:latin typeface="Bookman Old Style" panose="02050604050505020204" pitchFamily="18" charset="0"/>
              </a:rPr>
              <a:t> </a:t>
            </a:r>
            <a:r>
              <a:rPr lang="hu-HU" sz="1600" dirty="0">
                <a:latin typeface="Bookman Old Style" panose="02050604050505020204" pitchFamily="18" charset="0"/>
              </a:rPr>
              <a:t>a Magyar Energetikai és Közmű-szabályozási Hivatal kijelölt rendszerében.</a:t>
            </a:r>
          </a:p>
          <a:p>
            <a:pPr marL="0" indent="0" algn="just">
              <a:buNone/>
            </a:pPr>
            <a:r>
              <a:rPr lang="hu-HU" sz="1600" dirty="0">
                <a:latin typeface="Bookman Old Style" panose="02050604050505020204" pitchFamily="18" charset="0"/>
              </a:rPr>
              <a:t>Ezt követően minden kötelezetti év június 30-ig.</a:t>
            </a:r>
          </a:p>
          <a:p>
            <a:pPr marL="0" indent="0" algn="just">
              <a:buNone/>
            </a:pPr>
            <a:r>
              <a:rPr lang="hu-HU" sz="1600" b="1" dirty="0">
                <a:latin typeface="Bookman Old Style" panose="02050604050505020204" pitchFamily="18" charset="0"/>
              </a:rPr>
              <a:t>2026. október 10. </a:t>
            </a:r>
            <a:r>
              <a:rPr lang="hu-HU" sz="1600" dirty="0">
                <a:latin typeface="Bookman Old Style" panose="02050604050505020204" pitchFamily="18" charset="0"/>
              </a:rPr>
              <a:t>napjáig be kell adniuk a jelentést. Ezt követően </a:t>
            </a:r>
            <a:r>
              <a:rPr lang="hu-HU" sz="1600" b="1" dirty="0">
                <a:latin typeface="Bookman Old Style" panose="02050604050505020204" pitchFamily="18" charset="0"/>
              </a:rPr>
              <a:t>4 évente.</a:t>
            </a:r>
            <a:endParaRPr lang="hu-HU" sz="16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hu-HU" sz="1600" b="1" dirty="0">
                <a:latin typeface="Bookman Old Style" panose="02050604050505020204" pitchFamily="18" charset="0"/>
              </a:rPr>
              <a:t>Mivel váltható ki az energetikai audit? </a:t>
            </a:r>
          </a:p>
          <a:p>
            <a:pPr marL="0" indent="0" algn="just">
              <a:buNone/>
            </a:pPr>
            <a:r>
              <a:rPr lang="hu-HU" sz="1600" dirty="0">
                <a:latin typeface="Bookman Old Style" panose="02050604050505020204" pitchFamily="18" charset="0"/>
              </a:rPr>
              <a:t>EN ISO 50001 szabványnak megfelelő akkreditált tanúsító szervezet által tanúsított energiagazdálkodási rendszert működtet.</a:t>
            </a:r>
            <a:endParaRPr lang="hu-HU" sz="10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hu-HU" sz="1600" dirty="0">
                <a:solidFill>
                  <a:srgbClr val="2C2341"/>
                </a:solidFill>
                <a:latin typeface="Bookman Old Style" panose="02050604050505020204" pitchFamily="18" charset="0"/>
              </a:rPr>
              <a:t>Nem kell energetikai felülvizsgálatot végezni azon </a:t>
            </a:r>
            <a:r>
              <a:rPr lang="hu-HU" sz="1600" b="1" dirty="0">
                <a:solidFill>
                  <a:srgbClr val="2C2341"/>
                </a:solidFill>
                <a:latin typeface="Bookman Old Style" panose="02050604050505020204" pitchFamily="18" charset="0"/>
              </a:rPr>
              <a:t>70 kW-nál nagyobb teljesítmény fűtési vagy légkondicionáló rendszerek</a:t>
            </a:r>
            <a:r>
              <a:rPr lang="hu-HU" sz="1600" dirty="0">
                <a:solidFill>
                  <a:srgbClr val="2C2341"/>
                </a:solidFill>
                <a:latin typeface="Bookman Old Style" panose="02050604050505020204" pitchFamily="18" charset="0"/>
              </a:rPr>
              <a:t> esetében, ha azok pl. távhőszolgáltatóval kötött szerződés hatálya alá tartozik (ezt a szakreferensen keresztül be kell jelenteni a Mérnök Kamarának)</a:t>
            </a:r>
            <a:endParaRPr lang="hu-HU" sz="16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73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2659A-4C97-1299-6C9C-1CB7FC2E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63659A-94D3-FD65-7C66-B3FABE389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>
                <a:latin typeface="Bookman Old Style" panose="02050604050505020204" pitchFamily="18" charset="0"/>
              </a:rPr>
              <a:t>Változó hatósági gyakorlat</a:t>
            </a:r>
            <a:br>
              <a:rPr lang="hu-HU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261163-DC1A-AEEF-CFF3-AD9E6E160F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6390" y="1588770"/>
            <a:ext cx="6219932" cy="4652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800" dirty="0">
                <a:latin typeface="Bookman Old Style" panose="02050604050505020204" pitchFamily="18" charset="0"/>
              </a:rPr>
              <a:t>Elektronikus aláírás </a:t>
            </a:r>
          </a:p>
          <a:p>
            <a:pPr marL="0" indent="0">
              <a:buNone/>
            </a:pPr>
            <a:r>
              <a:rPr lang="hu-HU" sz="2800" dirty="0">
                <a:latin typeface="Bookman Old Style" panose="02050604050505020204" pitchFamily="18" charset="0"/>
              </a:rPr>
              <a:t>2025. november 01-től</a:t>
            </a:r>
          </a:p>
          <a:p>
            <a:pPr marL="0" indent="0">
              <a:buNone/>
            </a:pPr>
            <a:r>
              <a:rPr lang="hu-HU" dirty="0">
                <a:latin typeface="Bookman Old Style" panose="02050604050505020204" pitchFamily="18" charset="0"/>
              </a:rPr>
              <a:t>Az e-Papír weboldalon, az ÁNYK nyomtatványon, a SZÜF oldalhoz tartozó i-FORM űrlapokon és szolgáltatásokon keresztül benyújtható beadványok és csatolmányaik automatikusan aláírási lehetősége megszűnt. Fizetős szolgáltatás!</a:t>
            </a:r>
          </a:p>
          <a:p>
            <a:pPr marL="0" indent="0">
              <a:buNone/>
            </a:pPr>
            <a:r>
              <a:rPr lang="hu-HU" dirty="0">
                <a:latin typeface="Bookman Old Style" panose="02050604050505020204" pitchFamily="18" charset="0"/>
              </a:rPr>
              <a:t>Eltérő elvárás </a:t>
            </a:r>
            <a:r>
              <a:rPr lang="hu-HU" dirty="0" err="1">
                <a:latin typeface="Bookman Old Style" panose="02050604050505020204" pitchFamily="18" charset="0"/>
              </a:rPr>
              <a:t>vármegyénként</a:t>
            </a:r>
            <a:r>
              <a:rPr lang="hu-HU" dirty="0">
                <a:latin typeface="Bookman Old Style" panose="02050604050505020204" pitchFamily="18" charset="0"/>
              </a:rPr>
              <a:t> (OKIR).</a:t>
            </a:r>
          </a:p>
          <a:p>
            <a:pPr marL="0" indent="0">
              <a:buNone/>
            </a:pPr>
            <a:r>
              <a:rPr lang="hu-HU" dirty="0">
                <a:latin typeface="Bookman Old Style" panose="02050604050505020204" pitchFamily="18" charset="0"/>
              </a:rPr>
              <a:t>DÁP </a:t>
            </a:r>
          </a:p>
          <a:p>
            <a:pPr marL="0" indent="0">
              <a:buNone/>
            </a:pPr>
            <a:endParaRPr lang="hu-HU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sz="18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sz="1400" dirty="0">
              <a:latin typeface="Bookman Old Style" panose="020506040505050202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hu-HU" sz="1200" cap="none" dirty="0">
              <a:latin typeface="Bookman Old Style" panose="02050604050505020204" pitchFamily="18" charset="0"/>
            </a:endParaRPr>
          </a:p>
        </p:txBody>
      </p:sp>
      <p:pic>
        <p:nvPicPr>
          <p:cNvPr id="3076" name="Picture 4" descr="Elektronikus aláírás - ezt is tudja a DÁP alkalmazás">
            <a:extLst>
              <a:ext uri="{FF2B5EF4-FFF2-40B4-BE49-F238E27FC236}">
                <a16:creationId xmlns:a16="http://schemas.microsoft.com/office/drawing/2014/main" id="{1C131B60-6793-79BE-C632-91CC0B910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08" y="3829050"/>
            <a:ext cx="4523108" cy="254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ÁVDH Elektronikus Aláírás Interface Fejlesztés - ITware">
            <a:extLst>
              <a:ext uri="{FF2B5EF4-FFF2-40B4-BE49-F238E27FC236}">
                <a16:creationId xmlns:a16="http://schemas.microsoft.com/office/drawing/2014/main" id="{C08E62E3-54BF-5B5F-EB4D-C50E90E50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1509522"/>
            <a:ext cx="2775150" cy="191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9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8EA0-06F8-2754-5431-4A381F4AF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C0290F-0CAC-5CB1-8A26-68CEE0AC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3600" b="1" dirty="0">
                <a:latin typeface="Bookman Old Style" panose="02050604050505020204" pitchFamily="18" charset="0"/>
              </a:rPr>
              <a:t>Hulladékgazdálkodási gyakorlat</a:t>
            </a:r>
            <a:br>
              <a:rPr lang="hu-HU" sz="3600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9ADD61-30B6-DF87-F8FF-9303FBBEF0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12176"/>
            <a:ext cx="10363826" cy="44273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hu-HU" sz="1900" b="1" cap="none" dirty="0">
                <a:latin typeface="Bookman Old Style" panose="02050604050505020204" pitchFamily="18" charset="0"/>
              </a:rPr>
              <a:t>MOHU hatáskörébe tartozó hulladékok elszállíttatása kapcsán felmerülő problémák: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Kizárólag partnerportál használata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Több nap várakozási idő a szállításra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Nagyon nehéz szállítót változtatni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Kompenzációs </a:t>
            </a:r>
            <a:r>
              <a:rPr lang="hu-HU" sz="1900" cap="none" dirty="0" err="1">
                <a:latin typeface="Bookman Old Style" panose="02050604050505020204" pitchFamily="18" charset="0"/>
              </a:rPr>
              <a:t>árlista</a:t>
            </a:r>
            <a:endParaRPr lang="hu-HU" sz="1900" cap="none" dirty="0">
              <a:latin typeface="Bookman Old Style" panose="02050604050505020204" pitchFamily="18" charset="0"/>
            </a:endParaRPr>
          </a:p>
          <a:p>
            <a:r>
              <a:rPr lang="hu-HU" sz="1900" cap="none" dirty="0">
                <a:latin typeface="Bookman Old Style" panose="02050604050505020204" pitchFamily="18" charset="0"/>
              </a:rPr>
              <a:t>Birság 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Hulladékos adatszolgáltatásban MOHU nem tüntethető fel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Nem egyezik a partnerportálon lévő adat a szállító által visszaigazolttal</a:t>
            </a:r>
          </a:p>
          <a:p>
            <a:r>
              <a:rPr lang="hu-HU" sz="1900" cap="none" dirty="0">
                <a:latin typeface="Bookman Old Style" panose="02050604050505020204" pitchFamily="18" charset="0"/>
              </a:rPr>
              <a:t>Nem egyértelműek a hulladék megnevezések (anyagáram HAK helyett)</a:t>
            </a:r>
          </a:p>
          <a:p>
            <a:r>
              <a:rPr lang="hu-HU" sz="1900" dirty="0">
                <a:latin typeface="Bookman Old Style" panose="02050604050505020204" pitchFamily="18" charset="0"/>
              </a:rPr>
              <a:t>Bizonyos hulladékokra mégis történik szolgáltatási díj számlázás</a:t>
            </a:r>
          </a:p>
          <a:p>
            <a:endParaRPr lang="hu-HU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cap="none" dirty="0">
              <a:latin typeface="Bookman Old Style" panose="02050604050505020204" pitchFamily="18" charset="0"/>
            </a:endParaRPr>
          </a:p>
          <a:p>
            <a:endParaRPr lang="hu-HU" cap="none" dirty="0">
              <a:latin typeface="Bookman Old Style" panose="02050604050505020204" pitchFamily="18" charset="0"/>
            </a:endParaRPr>
          </a:p>
          <a:p>
            <a:endParaRPr lang="hu-HU" cap="none" dirty="0">
              <a:latin typeface="Bookman Old Style" panose="02050604050505020204" pitchFamily="18" charset="0"/>
            </a:endParaRPr>
          </a:p>
          <a:p>
            <a:endParaRPr lang="hu-HU" cap="none" dirty="0">
              <a:latin typeface="Bookman Old Style" panose="02050604050505020204" pitchFamily="18" charset="0"/>
            </a:endParaRPr>
          </a:p>
          <a:p>
            <a:endParaRPr lang="hu-HU" cap="none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cap="none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5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0797A-109E-8165-3FF9-0D734B5D8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694EE6-1847-77C2-E054-24A42F47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b="1" dirty="0">
                <a:latin typeface="Bookman Old Style" panose="02050604050505020204" pitchFamily="18" charset="0"/>
              </a:rPr>
              <a:t>ADR </a:t>
            </a:r>
            <a:br>
              <a:rPr lang="hu-HU" sz="3600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A41016-9815-2837-FBB0-64F4DB02B4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12176"/>
            <a:ext cx="10363826" cy="4427308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Felelősségi kör – hulladék szállítás !!! Egyszerűsítések.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1900" cap="none" dirty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Nyomtatványok, kísérő okmányok pontos kitöltése: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Feladó és címzett adatai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UN1044 tűzoltókészülékek 2.2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Veszélyes </a:t>
            </a:r>
            <a:r>
              <a:rPr lang="hu-HU" sz="2100" cap="none" dirty="0" err="1">
                <a:latin typeface="Bookman Old Style" panose="02050604050505020204" pitchFamily="18" charset="0"/>
              </a:rPr>
              <a:t>árunként</a:t>
            </a:r>
            <a:r>
              <a:rPr lang="hu-HU" sz="2100" cap="none" dirty="0">
                <a:latin typeface="Bookman Old Style" panose="02050604050505020204" pitchFamily="18" charset="0"/>
              </a:rPr>
              <a:t> összes mennyiség és csomagok mennyisége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1900" cap="none" dirty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Felszerelések a járművön: jelölés, okmányok, személyi védőfelszerelés, tűzoltó készülék (!!!)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1900" cap="none" dirty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Mentesség – 1000 pont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1900" cap="none" dirty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cap="none" dirty="0">
                <a:latin typeface="Bookman Old Style" panose="02050604050505020204" pitchFamily="18" charset="0"/>
              </a:rPr>
              <a:t>Rakomány rögzítés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2100" cap="none" dirty="0">
              <a:latin typeface="Bookman Old Style" panose="020506040505050202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100" dirty="0">
                <a:latin typeface="Bookman Old Style" panose="02050604050505020204" pitchFamily="18" charset="0"/>
              </a:rPr>
              <a:t>Balesetek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hu-HU" sz="2000" cap="none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cap="none" dirty="0">
              <a:latin typeface="Bookman Old Style" panose="02050604050505020204" pitchFamily="18" charset="0"/>
            </a:endParaRPr>
          </a:p>
        </p:txBody>
      </p:sp>
      <p:pic>
        <p:nvPicPr>
          <p:cNvPr id="6146" name="Picture 2" descr="ADR 1.1.3.6 mentesség – Szállítson veszélyes árut egyszerűbben! -  adrfelszereles.hu">
            <a:extLst>
              <a:ext uri="{FF2B5EF4-FFF2-40B4-BE49-F238E27FC236}">
                <a16:creationId xmlns:a16="http://schemas.microsoft.com/office/drawing/2014/main" id="{DE70AEDE-4E9C-6EA7-80D0-525D4C27B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3739" y="453069"/>
            <a:ext cx="2788920" cy="280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8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F15C-A02D-D25F-05E6-984C3EFB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5DD900-C34C-9A96-40C4-FBE915B3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hu-HU" sz="3600" b="1" dirty="0">
                <a:latin typeface="Bookman Old Style" panose="02050604050505020204" pitchFamily="18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A955BB-0262-DAD8-90E4-7AEE080B5C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12176"/>
            <a:ext cx="10363826" cy="4427308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hu-HU" altLang="hu-HU" sz="3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Mezei Marianna</a:t>
            </a:r>
            <a:endParaRPr lang="hu-HU" altLang="hu-H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</a:pPr>
            <a:endParaRPr lang="hu-HU" altLang="hu-H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</a:pPr>
            <a:r>
              <a:rPr lang="hu-HU" altLang="hu-HU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+36 30 476 7660</a:t>
            </a:r>
          </a:p>
          <a:p>
            <a:pPr marL="0" indent="0" algn="ctr" eaLnBrk="1" hangingPunct="1">
              <a:buNone/>
            </a:pPr>
            <a:endParaRPr lang="hu-HU" altLang="hu-H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</a:pPr>
            <a:r>
              <a:rPr lang="hu-HU" altLang="hu-HU" sz="2000" b="1" cap="none" dirty="0">
                <a:solidFill>
                  <a:schemeClr val="tx1"/>
                </a:solidFill>
                <a:latin typeface="Bookman Old Style" panose="02050604050505020204" pitchFamily="18" charset="0"/>
              </a:rPr>
              <a:t>mezei.mm@gmail.com</a:t>
            </a:r>
            <a:endParaRPr lang="hu-HU" altLang="hu-HU" sz="2000" cap="none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hu-HU" cap="none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307460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789</TotalTime>
  <Words>717</Words>
  <Application>Microsoft Office PowerPoint</Application>
  <PresentationFormat>Szélesvásznú</PresentationFormat>
  <Paragraphs>98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Bookman Old Style</vt:lpstr>
      <vt:lpstr>Gill Sans MT</vt:lpstr>
      <vt:lpstr>Galéria</vt:lpstr>
      <vt:lpstr>Kötelezettségek Környezetvédelem, energetika és  veszélyes áru szállítás</vt:lpstr>
      <vt:lpstr>Határidők</vt:lpstr>
      <vt:lpstr>Határidők</vt:lpstr>
      <vt:lpstr>PowerPoint-bemutató</vt:lpstr>
      <vt:lpstr>PowerPoint-bemutató</vt:lpstr>
      <vt:lpstr>PowerPoint-bemutató</vt:lpstr>
      <vt:lpstr>Néhány EU előírás (emlékeztető) </vt:lpstr>
      <vt:lpstr>Néhány EU előírás (emlékeztető)  </vt:lpstr>
      <vt:lpstr>Néhány EU előírás (emlékeztető) </vt:lpstr>
      <vt:lpstr>ÚJ ENERGETIKAI AUDIT KÖTELEZETTSÉG 2026-BAN</vt:lpstr>
      <vt:lpstr>ÚJ ENERGETIKAI AUDIT KÖTELEZETTSÉG 2026-BAN</vt:lpstr>
      <vt:lpstr>Változó hatósági gyakorlat </vt:lpstr>
      <vt:lpstr>Hulladékgazdálkodási gyakorlat </vt:lpstr>
      <vt:lpstr>ADR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Marianna Mezei</dc:creator>
  <cp:lastModifiedBy>Zoltán Kárpáti</cp:lastModifiedBy>
  <cp:revision>21</cp:revision>
  <dcterms:created xsi:type="dcterms:W3CDTF">2025-03-20T16:19:22Z</dcterms:created>
  <dcterms:modified xsi:type="dcterms:W3CDTF">2026-05-20T18:22:55Z</dcterms:modified>
</cp:coreProperties>
</file>