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6"/>
  </p:notesMasterIdLst>
  <p:sldIdLst>
    <p:sldId id="256" r:id="rId2"/>
    <p:sldId id="601" r:id="rId3"/>
    <p:sldId id="608" r:id="rId4"/>
    <p:sldId id="739" r:id="rId5"/>
    <p:sldId id="740" r:id="rId6"/>
    <p:sldId id="741" r:id="rId7"/>
    <p:sldId id="742" r:id="rId8"/>
    <p:sldId id="744" r:id="rId9"/>
    <p:sldId id="743" r:id="rId10"/>
    <p:sldId id="745" r:id="rId11"/>
    <p:sldId id="746" r:id="rId12"/>
    <p:sldId id="747" r:id="rId13"/>
    <p:sldId id="748" r:id="rId14"/>
    <p:sldId id="749" r:id="rId15"/>
    <p:sldId id="750" r:id="rId16"/>
    <p:sldId id="751" r:id="rId17"/>
    <p:sldId id="752" r:id="rId18"/>
    <p:sldId id="753" r:id="rId19"/>
    <p:sldId id="754" r:id="rId20"/>
    <p:sldId id="755" r:id="rId21"/>
    <p:sldId id="756" r:id="rId22"/>
    <p:sldId id="757" r:id="rId23"/>
    <p:sldId id="758" r:id="rId24"/>
    <p:sldId id="759" r:id="rId25"/>
    <p:sldId id="760" r:id="rId26"/>
    <p:sldId id="761" r:id="rId27"/>
    <p:sldId id="762" r:id="rId28"/>
    <p:sldId id="763" r:id="rId29"/>
    <p:sldId id="764" r:id="rId30"/>
    <p:sldId id="765" r:id="rId31"/>
    <p:sldId id="766" r:id="rId32"/>
    <p:sldId id="767" r:id="rId33"/>
    <p:sldId id="768" r:id="rId34"/>
    <p:sldId id="769" r:id="rId35"/>
    <p:sldId id="770" r:id="rId36"/>
    <p:sldId id="285" r:id="rId37"/>
    <p:sldId id="771" r:id="rId38"/>
    <p:sldId id="772" r:id="rId39"/>
    <p:sldId id="773" r:id="rId40"/>
    <p:sldId id="774" r:id="rId41"/>
    <p:sldId id="775" r:id="rId42"/>
    <p:sldId id="776" r:id="rId43"/>
    <p:sldId id="777" r:id="rId44"/>
    <p:sldId id="778" r:id="rId45"/>
    <p:sldId id="779" r:id="rId46"/>
    <p:sldId id="780" r:id="rId47"/>
    <p:sldId id="781" r:id="rId48"/>
    <p:sldId id="782" r:id="rId49"/>
    <p:sldId id="783" r:id="rId50"/>
    <p:sldId id="803" r:id="rId51"/>
    <p:sldId id="784" r:id="rId52"/>
    <p:sldId id="785" r:id="rId53"/>
    <p:sldId id="786" r:id="rId54"/>
    <p:sldId id="787" r:id="rId55"/>
    <p:sldId id="788" r:id="rId56"/>
    <p:sldId id="789" r:id="rId57"/>
    <p:sldId id="790" r:id="rId58"/>
    <p:sldId id="804" r:id="rId59"/>
    <p:sldId id="791" r:id="rId60"/>
    <p:sldId id="792" r:id="rId61"/>
    <p:sldId id="793" r:id="rId62"/>
    <p:sldId id="636" r:id="rId63"/>
    <p:sldId id="637" r:id="rId64"/>
    <p:sldId id="501" r:id="rId65"/>
    <p:sldId id="831" r:id="rId66"/>
    <p:sldId id="500" r:id="rId67"/>
    <p:sldId id="795" r:id="rId68"/>
    <p:sldId id="796" r:id="rId69"/>
    <p:sldId id="797" r:id="rId70"/>
    <p:sldId id="798" r:id="rId71"/>
    <p:sldId id="799" r:id="rId72"/>
    <p:sldId id="800" r:id="rId73"/>
    <p:sldId id="802" r:id="rId74"/>
    <p:sldId id="805" r:id="rId75"/>
    <p:sldId id="806" r:id="rId76"/>
    <p:sldId id="794" r:id="rId77"/>
    <p:sldId id="801" r:id="rId78"/>
    <p:sldId id="807" r:id="rId79"/>
    <p:sldId id="808" r:id="rId80"/>
    <p:sldId id="809" r:id="rId81"/>
    <p:sldId id="735" r:id="rId82"/>
    <p:sldId id="622" r:id="rId83"/>
    <p:sldId id="810" r:id="rId84"/>
    <p:sldId id="811" r:id="rId85"/>
    <p:sldId id="812" r:id="rId86"/>
    <p:sldId id="816" r:id="rId87"/>
    <p:sldId id="813" r:id="rId88"/>
    <p:sldId id="814" r:id="rId89"/>
    <p:sldId id="817" r:id="rId90"/>
    <p:sldId id="815" r:id="rId91"/>
    <p:sldId id="818" r:id="rId92"/>
    <p:sldId id="819" r:id="rId93"/>
    <p:sldId id="820" r:id="rId94"/>
    <p:sldId id="821" r:id="rId95"/>
    <p:sldId id="822" r:id="rId96"/>
    <p:sldId id="823" r:id="rId97"/>
    <p:sldId id="824" r:id="rId98"/>
    <p:sldId id="825" r:id="rId99"/>
    <p:sldId id="826" r:id="rId100"/>
    <p:sldId id="827" r:id="rId101"/>
    <p:sldId id="830" r:id="rId102"/>
    <p:sldId id="828" r:id="rId103"/>
    <p:sldId id="829" r:id="rId104"/>
    <p:sldId id="693" r:id="rId105"/>
    <p:sldId id="702" r:id="rId106"/>
    <p:sldId id="696" r:id="rId107"/>
    <p:sldId id="701" r:id="rId108"/>
    <p:sldId id="695" r:id="rId109"/>
    <p:sldId id="700" r:id="rId110"/>
    <p:sldId id="699" r:id="rId111"/>
    <p:sldId id="394" r:id="rId112"/>
    <p:sldId id="395" r:id="rId113"/>
    <p:sldId id="594" r:id="rId114"/>
    <p:sldId id="396" r:id="rId115"/>
    <p:sldId id="489" r:id="rId116"/>
    <p:sldId id="660" r:id="rId117"/>
    <p:sldId id="661" r:id="rId118"/>
    <p:sldId id="662" r:id="rId119"/>
    <p:sldId id="663" r:id="rId120"/>
    <p:sldId id="664" r:id="rId121"/>
    <p:sldId id="665" r:id="rId122"/>
    <p:sldId id="666" r:id="rId123"/>
    <p:sldId id="667" r:id="rId124"/>
    <p:sldId id="668" r:id="rId12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64" d="100"/>
          <a:sy n="64" d="100"/>
        </p:scale>
        <p:origin x="15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1C619-C00A-444F-9F66-78FE7E1C5BC5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6EE9A-428B-46A4-B822-15BFDCA02FE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5776A-742B-47E4-9BBA-8FAD8C7EE62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Ovr>
    <a:masterClrMapping/>
  </p:clrMapOvr>
  <p:transition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8C8F6BB-3076-4B6B-8480-2387A861AA27}" type="datetimeFigureOut">
              <a:rPr lang="hu-HU" smtClean="0"/>
              <a:pPr/>
              <a:t>2026. 09. 30.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FB3548-A6EE-4333-9BFC-07B94D97E4E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gi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817365" y="2852936"/>
            <a:ext cx="5382344" cy="2375380"/>
          </a:xfrm>
        </p:spPr>
        <p:txBody>
          <a:bodyPr>
            <a:normAutofit/>
          </a:bodyPr>
          <a:lstStyle/>
          <a:p>
            <a:r>
              <a:rPr lang="hu-HU" sz="2800" i="1" dirty="0">
                <a:latin typeface="Arial Black" pitchFamily="34" charset="0"/>
              </a:rPr>
              <a:t>Az egyéni védőeszközök </a:t>
            </a:r>
            <a:r>
              <a:rPr lang="hu-HU" sz="2000" i="1" dirty="0">
                <a:latin typeface="Arial Black" pitchFamily="34" charset="0"/>
              </a:rPr>
              <a:t>M</a:t>
            </a:r>
            <a:r>
              <a:rPr lang="hu-HU" sz="2000" b="0" i="1" dirty="0">
                <a:latin typeface="Arial Black" pitchFamily="34" charset="0"/>
              </a:rPr>
              <a:t>eghatározásával, biztosításával, használata ellenőrzésének és megkövetelésének előírása, illetve anomáliái a szakértői esetek kapcsán is.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214942" y="5013176"/>
            <a:ext cx="3243258" cy="1361746"/>
          </a:xfrm>
        </p:spPr>
        <p:txBody>
          <a:bodyPr>
            <a:normAutofit fontScale="55000" lnSpcReduction="20000"/>
          </a:bodyPr>
          <a:lstStyle/>
          <a:p>
            <a:r>
              <a:rPr lang="hu-HU" sz="2500" dirty="0"/>
              <a:t>Készítette: Hajzer Menyhért</a:t>
            </a:r>
          </a:p>
          <a:p>
            <a:r>
              <a:rPr lang="hu-HU" sz="2500" dirty="0"/>
              <a:t>                      igazságügyi </a:t>
            </a:r>
          </a:p>
          <a:p>
            <a:r>
              <a:rPr lang="hu-HU" sz="2500" dirty="0"/>
              <a:t>          munkavédelmi szakértő    </a:t>
            </a:r>
          </a:p>
          <a:p>
            <a:r>
              <a:rPr lang="hu-HU" sz="2500" dirty="0"/>
              <a:t>                               </a:t>
            </a:r>
          </a:p>
          <a:p>
            <a:r>
              <a:rPr lang="hu-HU" sz="2500" dirty="0"/>
              <a:t>Nyíregyháza.2026.szeptember.30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8" name="Picture 4" descr="MCj0097825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053" y="170771"/>
            <a:ext cx="2951163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6F1F85A-E0A3-6C6E-61A7-8C6C748E8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15" y="252429"/>
            <a:ext cx="5182049" cy="13595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Egyéni védőeszközök</a:t>
            </a:r>
          </a:p>
        </p:txBody>
      </p:sp>
      <p:pic>
        <p:nvPicPr>
          <p:cNvPr id="97283" name="Picture 2" descr="C:\Users\Public\Documents\prezentációhoz képek\EVE\EVE teljses ruháza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419475" y="1706563"/>
            <a:ext cx="2105025" cy="4765675"/>
          </a:xfrm>
          <a:noFill/>
        </p:spPr>
      </p:pic>
    </p:spTree>
    <p:extLst>
      <p:ext uri="{BB962C8B-B14F-4D97-AF65-F5344CB8AC3E}">
        <p14:creationId xmlns:p14="http://schemas.microsoft.com/office/powerpoint/2010/main" val="96191752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Egyéni védőeszközök</a:t>
            </a:r>
          </a:p>
        </p:txBody>
      </p:sp>
      <p:pic>
        <p:nvPicPr>
          <p:cNvPr id="194562" name="Picture 2" descr="F:\Új mappa\lovag EV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7384" y="1600200"/>
            <a:ext cx="3367232" cy="487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006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1D91D9-B9CA-DEBE-5E8B-943AE826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77592C8-32FF-67A8-9127-374AFB19B36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564904"/>
            <a:ext cx="746760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042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8A2A4D-4AB7-B0BE-93F2-C2CA9530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A9AACD9-FD0B-7D83-B5A5-009B77CB6D2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772816"/>
            <a:ext cx="746760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86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64C040-236A-153E-38A8-89A67FDD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018"/>
          </a:xfrm>
        </p:spPr>
        <p:txBody>
          <a:bodyPr>
            <a:normAutofit fontScale="90000"/>
          </a:bodyPr>
          <a:lstStyle/>
          <a:p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42D6AD1-D3DB-F96C-A73E-35B40018CAC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417638"/>
            <a:ext cx="8041532" cy="439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70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8B2E9D-0CA6-B809-B611-F0CA66EA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AC410BC-CBD4-F82D-54A6-01F5FD318E1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199" y="1916832"/>
            <a:ext cx="8227511" cy="280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32892C-ADE5-D6A7-23A0-F8711D88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31CBD33-EF7B-A1EA-0CC1-8D61359BC80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199" y="908720"/>
            <a:ext cx="8265915" cy="469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32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253930-25D9-1135-762A-3537F582C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3304759-E1A3-0D6A-A82C-71FEDAB87A2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199" y="908720"/>
            <a:ext cx="7956839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27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73DD16-E188-EE3D-D9C3-CACF24244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C587757-EB71-CFA2-EBA5-3D23891505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4873752"/>
          </a:xfrm>
        </p:spPr>
        <p:txBody>
          <a:bodyPr/>
          <a:lstStyle/>
          <a:p>
            <a:r>
              <a:rPr lang="hu-HU" dirty="0"/>
              <a:t>Az egyéni védőeszközökkel történő foglalkozás színvonala nem csak szakmai ismeretek mérőfoka, hanem szemléletet is tükröz. Kifejezi a munkáltató munkavállalókhoz való viszonyát, felelősségérzetét, amelynek hiányában akár a meglévő szakismeret is </a:t>
            </a:r>
            <a:r>
              <a:rPr lang="hu-HU" dirty="0" err="1"/>
              <a:t>elveszhet</a:t>
            </a:r>
            <a:r>
              <a:rPr lang="hu-HU" dirty="0"/>
              <a:t>.</a:t>
            </a:r>
          </a:p>
          <a:p>
            <a:endParaRPr lang="hu-HU" dirty="0"/>
          </a:p>
          <a:p>
            <a:r>
              <a:rPr lang="hu-HU" dirty="0"/>
              <a:t>Más oldalról viszont az egyéni védőeszközök hiányából vagy nem megfelelő állapotából adódó veszélyeztetés felismerése kifejlesztheti, vagy növelheti a munkáltatók, valamint az e területtel foglalkozó személyek felelősségérzetét.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6578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02DAEE-8976-6D60-3733-FF22F693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8B8BD5-E2C0-D603-5B66-51BBBCE424D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>
                <a:solidFill>
                  <a:srgbClr val="FF0000"/>
                </a:solidFill>
              </a:rPr>
              <a:t>egyéni védőeszköz:</a:t>
            </a:r>
          </a:p>
          <a:p>
            <a:r>
              <a:rPr lang="hu-HU" dirty="0"/>
              <a:t>minden olyan eszköz, amelyet a munkavállaló azért visel vagy tart magánál, hogy az a munkavégzésből, a munkafolyamatból, illetve a technológiából eredő kockázatokat az egészséget nem veszélyeztető mértékűre csökkentse, továbbá(?! Nem megvédje)</a:t>
            </a:r>
          </a:p>
          <a:p>
            <a:r>
              <a:rPr lang="hu-HU" dirty="0"/>
              <a:t>az eszköz bármely kiegészítése vagy egyéb segédeszköz, amelynek a feladata az előbbi szerinti cél elérése  együtt: védőeszköz(állszíj)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723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7A337AD-FA20-489D-857D-69CC9ABF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0AC86E-5209-12DE-EF61-A6C0CA25238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Az egyéni védőeszköz  rendeltetése, hogy – a műszaki jellemzője alapján meghatározott és behatárolt védelmi szintje mértékéig – egy személyt megvédjen az adott kockázattól.</a:t>
            </a:r>
          </a:p>
          <a:p>
            <a:r>
              <a:rPr lang="hu-HU" dirty="0"/>
              <a:t>Az egyéni védőeszköztől nem várható el ugyanolyan mértékű védelem, mint amire a vele szemben elsőbbséget élvező műszaki megoldások képesek, mert az már ellentmondana rendeltetésének, pl. </a:t>
            </a:r>
            <a:r>
              <a:rPr lang="hu-HU" dirty="0" err="1"/>
              <a:t>védőgázas</a:t>
            </a:r>
            <a:r>
              <a:rPr lang="hu-HU" dirty="0"/>
              <a:t> hegesztésnél a helyi elszívás a védőgázt is eltávolítaná, ami a technológiát ellehetetlenítené.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9399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D87B8F-D304-6E90-C09C-B1E2C7C3E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9384EA-A238-937C-2B5A-784932D2D37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Ellenkező esetben azonban ésszerűbb és olcsóbb megoldás helyi elszívást alkalmazni, mint valamennyi dolgozó számára egyénileg légzésvédő eszközt biztosítani.</a:t>
            </a:r>
          </a:p>
          <a:p>
            <a:endParaRPr lang="hu-HU" sz="2800" dirty="0"/>
          </a:p>
          <a:p>
            <a:r>
              <a:rPr lang="hu-HU" sz="2800" dirty="0"/>
              <a:t>Hasonlóan az előző példához, hatékonyabb védelmet érhetünk el a zajos gép zajvédő burkolatával, mint hallásvédő eszközök használatával.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2972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4E984A-9D69-5C50-C3A3-52518366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egyéni védőeszközök szerepe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AE80DC-6C57-0DFE-0AA9-F990716F44B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egyéni védőeszközök rendeltetésszerű használatuk esetén sem lesznek képesek a megelőzést </a:t>
            </a:r>
            <a:r>
              <a:rPr lang="hu-HU" dirty="0" err="1"/>
              <a:t>egymagukban</a:t>
            </a:r>
            <a:r>
              <a:rPr lang="hu-HU" dirty="0"/>
              <a:t> szolgálni olyan kockázatokkal szemben, amelyeket a munkáltatónak más eszközökkel kell elhárítania</a:t>
            </a:r>
          </a:p>
          <a:p>
            <a:r>
              <a:rPr lang="hu-HU" dirty="0"/>
              <a:t>. Szemléletes példaként a munkahelyek padlózata és közlekedési útjai említhetők, mert ha azok a tisztítási követelményeknek, illetőleg a várható legnagyobb igénybevételnek nem felelnek meg, felületük nem csúszásgátló, nem egyenletesek, hanem botlás- és billenésveszélyesek, akkor mindezen kockázatok ellen a védőeszközként viselt lábbeli egymagában képtelen védelmet nyújtani.(pl. PIG and HÚS)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50336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40DCEE-EBC4-444E-4B3D-113BDDAE9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B4FD288-9D45-8666-1604-425005CCB61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17676" y="288560"/>
            <a:ext cx="5262635" cy="618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82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1727F2-B06F-8FD1-E1DB-FA5E1E104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13A71E3-821C-5D5D-A2AE-1570A44B72D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61257" y="1052736"/>
            <a:ext cx="700877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92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415EFC-A9B1-671A-9207-DF098769A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998A583-A94A-07B9-236E-806EE996CC9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44598" y="1320142"/>
            <a:ext cx="6867762" cy="515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5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25DE82-78AB-2856-E7CE-4B905B04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7F7A781-F0E5-D37E-EBD8-223A69D3D4D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603556" y="897738"/>
            <a:ext cx="5920771" cy="55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83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2DB8A0-D3E7-E547-1BAC-1538A5929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200" dirty="0"/>
              <a:t>AZ EGYÉNI VÉDELEM HELYE A BALESET-MEGELŐZÉS ÉS A MUNKAEGÉSZSÉGÜGYI PREVENCIÓ RENDSZERÉBEN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E9DD23-48FE-79FE-655B-031EF539D9A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Amennyiben kockázatértékelés alapján feltételezhető, hogy a megelőző módszerek nem vezetnek eredményre, vagy nincs lehetőség olyan műszaki megelőzési rendszer kialakítására, amely hatásos védelmet biztosítana, a balesetek megelőzése illetve a kockázatok egészséget nem veszélyeztető mértékűre csökkentése érdekében,  a MUNKÁLTATÓ KÖTELES A MUNKAVÁLLALÓKAT MEGFELELŐ VÉDELMET NYÚJTÓ EGYÉNI VÉDŐESZKÖZZEL  ELLÁTNI. </a:t>
            </a:r>
          </a:p>
          <a:p>
            <a:r>
              <a:rPr lang="hu-HU" dirty="0"/>
              <a:t>Általában a műszaki megelőzés, a biztonsági berendezések, a szervezési intézkedések, és az egyéni védőeszközök együttes alkalmazása vezet eredményre.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0257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666200-8279-91E7-768F-9EE2AF7F5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MUNKAVÉDELMI TÖRVÉNY AZ EGYÉNI VÉDŐESZKÖZÖKRŐL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D7D16E-9DFE-1E6C-3F60-0A8A1753463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u-HU" dirty="0"/>
              <a:t>Mvt.2§(3) Az egészséget nem veszélyeztető és biztonságos munkavégzés követelményei megvalósításának módját - a jogszabályok és a szabványok keretein belül - a munkáltató határozza meg.</a:t>
            </a:r>
          </a:p>
          <a:p>
            <a:r>
              <a:rPr lang="hu-HU" dirty="0"/>
              <a:t>Mvt.18. § (1) Munkahely, létesítmény, technológia tervezése, kivitelezése, használatba vétele és üzemeltetése, továbbá munkaeszköz, anyag, energia, egyéni védőeszköz előállítása, gyártása, tárolása, mozgatása, szállítása, felhasználása, forgalmazása, importálása, üzemeltetése a munkavédelemre vonatkozó szabályokban meghatározott, ezek hiányában a tudományos, technikai színvonal mellett elvárható követelmények megtartásával történhet.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380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A62807-5D16-A846-531B-0CAADC1FC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34D7D85-5ABB-1DD4-211E-BCD43CE729C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800" dirty="0"/>
              <a:t>Mvt.23§.(2) A munkahelyet, az egyéni védőeszközt, a munkaeszközt, a technológiát az üzemeltető munkáltatónak soron kívül ellenőriznie kell,</a:t>
            </a:r>
          </a:p>
          <a:p>
            <a:endParaRPr lang="hu-HU" sz="2800" dirty="0"/>
          </a:p>
          <a:p>
            <a:r>
              <a:rPr lang="hu-HU" sz="2800" dirty="0"/>
              <a:t>a) ha az a rendeltetésszerű alkalmazás során közvetlenül veszélyeztette a munkavállaló egészségét és biztonságát, vagy ezzel összefüggésben munkabaleset következett be, illetőleg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8096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BF7CD0-AD91-A721-6C80-4E3708E74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7D2243-DFD4-7294-EDE4-0ECD24996B6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b) rendkívüli körülmények (különösen átalakítás, baleset, természeti jelenségek vagy műszaki okból 30 napot meghaladó használaton kívüli időszak) bekövetkezése esetén.</a:t>
            </a:r>
          </a:p>
          <a:p>
            <a:r>
              <a:rPr lang="hu-HU" dirty="0"/>
              <a:t>Az ellenőrzés elvégzéséig a munkahely, az egyéni védőeszköz, a munkaeszköz, a technológia üzemeltetését, illetve használatát meg kell tiltani. Az ellenőrzés elvégzése - a veszélyeztetés jellegétől függően - munkabiztonsági, illetve munka-egészségügyi szaktevékenységnek minősül.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5476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425DA8-5D03-B47C-588A-50624A327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72A46775-46D4-C901-CACB-348A5E8ECF4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95867" y="1052736"/>
            <a:ext cx="7374168" cy="553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65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2EF406-414A-7A6D-FA11-14A51132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9DBBB8-621E-038B-1253-14FE8602FC0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Egyéni védőeszközzel történt munkabaleset esetén a megfelelőség vizsgálata annak megállapítását jelenti, hogy a fennálló kockázatok ellen:</a:t>
            </a:r>
          </a:p>
          <a:p>
            <a:r>
              <a:rPr lang="hu-HU" dirty="0"/>
              <a:t>a megfelelő védőeszközt biztosították-e,</a:t>
            </a:r>
          </a:p>
          <a:p>
            <a:r>
              <a:rPr lang="hu-HU" dirty="0"/>
              <a:t>azt rendeltetés </a:t>
            </a:r>
            <a:r>
              <a:rPr lang="hu-HU" dirty="0" err="1"/>
              <a:t>szerűen</a:t>
            </a:r>
            <a:r>
              <a:rPr lang="hu-HU" dirty="0"/>
              <a:t> használták-e,</a:t>
            </a:r>
          </a:p>
          <a:p>
            <a:r>
              <a:rPr lang="hu-HU" dirty="0"/>
              <a:t>elsődlegesen ide értve, hogy a védőeszköz a védelmi képességét megőrizte-e?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7602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032475-F746-96D8-D65F-94F4E1ED0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1D554B-C4C3-2142-5E28-540B60800B2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Ennek keretében a munkáltató belső előírását (meghatározás), a kiválasztás, illetőleg használat szakszerűségét kell vizsgálni. </a:t>
            </a:r>
          </a:p>
        </p:txBody>
      </p:sp>
    </p:spTree>
    <p:extLst>
      <p:ext uri="{BB962C8B-B14F-4D97-AF65-F5344CB8AC3E}">
        <p14:creationId xmlns:p14="http://schemas.microsoft.com/office/powerpoint/2010/main" val="2120461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42D07C-CD13-DE74-BBDF-2490B6539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AD2402-4F96-9F2A-0948-953828CDA91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A veszélyes munkafolyamatoknál, technológiáknál a veszélyek megelőzése, illetve károsító hatásuk csökkentése érdekében a munkáltatónak </a:t>
            </a:r>
          </a:p>
          <a:p>
            <a:r>
              <a:rPr lang="hu-HU" sz="2800" dirty="0"/>
              <a:t>meg kell határozni a veszélyforrások ellen védelmet nyújtó egyéni védőeszközöket, </a:t>
            </a:r>
          </a:p>
          <a:p>
            <a:r>
              <a:rPr lang="hu-HU" sz="2800" dirty="0"/>
              <a:t>azokkal a munkavállalókat el kell látni, </a:t>
            </a:r>
          </a:p>
          <a:p>
            <a:r>
              <a:rPr lang="hu-HU" sz="2800" dirty="0"/>
              <a:t>használatukra ki kell oktatni és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3010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046437-5844-72F6-7C98-444B6CB05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1A13E9-841D-3300-E9EB-D44115A50C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(3) *  A munkáltató a kockázatértékelést, a kockázatkezelést és a megelőző intézkedések meghatározását - eltérő jogszabályi rendelkezés hiányában - a tevékenység megkezdése előtt, azt követően indokolt esetben, de legalább </a:t>
            </a:r>
            <a:r>
              <a:rPr lang="hu-HU" b="1" dirty="0"/>
              <a:t>5</a:t>
            </a:r>
            <a:r>
              <a:rPr lang="hu-HU" dirty="0"/>
              <a:t> (3) évente köteles elvégezni. Az 56. §-ban meghatározottak a kockázatértékelésben rögzítésre kerülhetnek. Indokolt esetnek kell tekinteni:………..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19838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2C85E6-BE59-8EA3-ABD1-EEFC9C99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3DD234-BA0F-EE02-0E04-F134EFCDE36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b) az a) pont szerinti munkáltató által foglalkoztatott - ideértve a közhasznú munka végzésére irányuló foglalkoztatást is - munkavállalóra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483E9B2-D081-50EB-1AE5-F06A7374E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333743"/>
            <a:ext cx="3999323" cy="224961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F87A5B17-6CFA-E7F5-CAD1-A157B2E45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353" y="2852286"/>
            <a:ext cx="4206605" cy="2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79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4289C2-CE6E-61B1-1B4D-7BF54FB81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791128-FEC8-2F29-EDB6-45F188F7F6D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800" dirty="0"/>
              <a:t>(4) A védőeszköz személyes használatra szolgál, kihordási ideje nincs</a:t>
            </a:r>
          </a:p>
          <a:p>
            <a:endParaRPr lang="hu-HU" sz="2800" dirty="0"/>
          </a:p>
          <a:p>
            <a:r>
              <a:rPr lang="hu-HU" sz="2800" dirty="0"/>
              <a:t>Amennyiben a munkavégzés körülményei megkívánják, hogy valamely védőeszközt ne csak egy személy, hanem többen is használjanak,</a:t>
            </a:r>
          </a:p>
          <a:p>
            <a:endParaRPr lang="hu-HU" sz="2800" dirty="0"/>
          </a:p>
          <a:p>
            <a:r>
              <a:rPr lang="hu-HU" sz="2800" dirty="0"/>
              <a:t> megfelelő intézkedéseket kell tenni annak biztosítására, hogy az ilyen használat ne jelentsen egészségügyi vagy higiénés kockázatot a használók számára.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209559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47309E-94F6-151A-2EF7-263BBB80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73BC6A-38D9-33EE-E8AC-DB3E1366AE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3600" dirty="0"/>
              <a:t>A védőeszközt a munkáltató ingyenesen biztosítja, továbbá karbantartás, tisztítás, javítás vagy csere útján gondoskodik arról, hogy a védőeszköz használható, valamint megfelelő higiénés állapotban legyen.(megváltás???)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941345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6490B6-8C0D-9E05-5153-AC4FDB741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7EDFEC-8934-C978-6A5C-6FB842DA69D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873752"/>
          </a:xfrm>
        </p:spPr>
        <p:txBody>
          <a:bodyPr/>
          <a:lstStyle/>
          <a:p>
            <a:r>
              <a:rPr lang="hu-HU" dirty="0"/>
              <a:t>(6) A munkáltató előzetesen tájékoztatja a munkavállalót azoknak a kockázatoknak a jellegéről és mértékéről, amelyekkel szemben a védőeszköz használata őt megvédi, továbbá gondoskodik arról - szükség esetén gyakorlati használatának módját. A munkáltató a védőeszköz rendelkezésre bocsátásával egyidejűleg magyar nyelvű tájékoztatót és használati utasítást a munkavállaló rendelkezésére bocsát -, hogy a munkavállaló megtanulja a védőeszköz használatának módját!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87312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2E5652-5DA2-F758-053D-9F5C6DCB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641DBC-988B-70A7-49CC-D8AF752897F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8. § (1) A munkavállaló a védőeszköz használatáról érvényesen nem mondhat le.(példa)</a:t>
            </a:r>
          </a:p>
          <a:p>
            <a:r>
              <a:rPr lang="hu-HU" dirty="0"/>
              <a:t>(2) A munkavállaló a védőeszközt nem viheti el a munkahelyéről, kivéve, ha a munkáltató engedélyezte annak elvitelét, amennyiben</a:t>
            </a:r>
          </a:p>
          <a:p>
            <a:r>
              <a:rPr lang="hu-HU" dirty="0"/>
              <a:t>a) a munkavégzés helye változó és a munkáltató más módon nem tudja biztosítani a védőeszközt a munkavállaló számára,</a:t>
            </a:r>
          </a:p>
          <a:p>
            <a:r>
              <a:rPr lang="hu-HU" dirty="0"/>
              <a:t>b) a védőeszköz elvitele közegészségügyi szabályokba nem ütközik.(</a:t>
            </a:r>
            <a:r>
              <a:rPr lang="hu-HU" dirty="0" err="1"/>
              <a:t>pl.szenyvíztelep</a:t>
            </a:r>
            <a:r>
              <a:rPr lang="hu-HU" dirty="0"/>
              <a:t>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0102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A1D5E7-B54D-5680-1CFF-6885B1C50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4F71B5-D888-EEA3-ADBB-0160646112B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(2</a:t>
            </a:r>
            <a:r>
              <a:rPr lang="hu-HU" sz="3600" dirty="0"/>
              <a:t>) A munkavédelmi képviselő jogosult a védőeszköz biztosításáról és használatáról tájékoztatást kapni, az egyéni védőeszköz biztosításával és használatával kapcsolatos rendelkezések megsértése esetén megfelelő intézkedéseket kezdeményezni.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3854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2DC161-757C-48DE-32EA-430D93B79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Egyéni védőeszköz elnevezései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6C66D3-4CA7-B33E-8249-6C603D7CF2C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A munkavédelemről szóló 1993. évi XCIII. törvény (a továbbiakban: Mvt.) az egyéni</a:t>
            </a:r>
          </a:p>
          <a:p>
            <a:r>
              <a:rPr lang="hu-HU" sz="2800" dirty="0"/>
              <a:t>    védőeszköz kifejezést használja. </a:t>
            </a:r>
          </a:p>
          <a:p>
            <a:r>
              <a:rPr lang="hu-HU" sz="2800" dirty="0"/>
              <a:t>Más jogszabályok egyéni védőfelszerelés vagy védőfelszerelés szóhasználattal élnek. </a:t>
            </a:r>
          </a:p>
          <a:p>
            <a:r>
              <a:rPr lang="hu-HU" sz="2800" dirty="0"/>
              <a:t>A szabványok a védőeszközt </a:t>
            </a:r>
            <a:r>
              <a:rPr lang="hu-HU" sz="2800" dirty="0" err="1"/>
              <a:t>esetenként</a:t>
            </a:r>
            <a:r>
              <a:rPr lang="hu-HU" sz="2800" dirty="0"/>
              <a:t> személyi védőeszköz néven említik. </a:t>
            </a:r>
          </a:p>
          <a:p>
            <a:r>
              <a:rPr lang="hu-HU" sz="2800" dirty="0"/>
              <a:t>Ezek az elnevezések egymással egyenértékűek.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27431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2E60E6-7535-5F2B-6B4C-AB06D11A5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egyéni védőeszközök kategóriái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016E9F-7E3E-0D2F-37E1-C3C68AECE5F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18/2008. (XII. 3.) SZMM rendelet az egyéni védőeszközök követelményeiről és megfelelőségének tanúsításáról </a:t>
            </a:r>
          </a:p>
          <a:p>
            <a:r>
              <a:rPr lang="hu-HU" dirty="0"/>
              <a:t>Az egyéni védőeszközök megfelelősége tanúsítását a kategóriáik szerint eltérő követelmények határozzák meg. </a:t>
            </a:r>
          </a:p>
          <a:p>
            <a:r>
              <a:rPr lang="hu-HU" dirty="0"/>
              <a:t>Az egyéni védőeszközöknek 3 kategóriája van. </a:t>
            </a:r>
          </a:p>
          <a:p>
            <a:r>
              <a:rPr lang="hu-HU" dirty="0"/>
              <a:t>A kategóriába sorolás összetartozó szempontjai: </a:t>
            </a:r>
          </a:p>
          <a:p>
            <a:r>
              <a:rPr lang="hu-HU" dirty="0"/>
              <a:t>a védelmi szint, </a:t>
            </a:r>
          </a:p>
          <a:p>
            <a:r>
              <a:rPr lang="hu-HU" dirty="0"/>
              <a:t>a védelmi szint megítélhetősége, </a:t>
            </a:r>
          </a:p>
          <a:p>
            <a:r>
              <a:rPr lang="hu-HU" dirty="0"/>
              <a:t>a védelmi szint és a rendeltetés összhangja, illetőleg a megjelenési forma.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535915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543300" y="4254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hu-HU" sz="24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2995" name="Text Box 3"/>
          <p:cNvSpPr txBox="1">
            <a:spLocks noChangeArrowheads="1"/>
          </p:cNvSpPr>
          <p:nvPr/>
        </p:nvSpPr>
        <p:spPr bwMode="auto">
          <a:xfrm>
            <a:off x="323850" y="333375"/>
            <a:ext cx="84963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+mn-cs"/>
              </a:rPr>
              <a:t>A védőeszköz </a:t>
            </a:r>
            <a:r>
              <a:rPr lang="hu-H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+mn-cs"/>
              </a:rPr>
              <a:t>védelmi szintje</a:t>
            </a:r>
            <a:endParaRPr lang="hu-H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  <a:cs typeface="+mn-cs"/>
            </a:endParaRPr>
          </a:p>
        </p:txBody>
      </p:sp>
      <p:sp>
        <p:nvSpPr>
          <p:cNvPr id="5" name="Dátum helye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hu-HU" b="1" dirty="0">
              <a:latin typeface="+mj-lt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274948-26C3-4307-BF3C-DC8572BD5459}" type="slidenum">
              <a:rPr lang="hu-HU" b="1" smtClean="0">
                <a:latin typeface="+mj-lt"/>
              </a:rPr>
              <a:pPr>
                <a:defRPr/>
              </a:pPr>
              <a:t>36</a:t>
            </a:fld>
            <a:endParaRPr lang="hu-HU" b="1" dirty="0">
              <a:latin typeface="+mj-lt"/>
            </a:endParaRPr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 b="1" dirty="0">
              <a:latin typeface="+mj-lt"/>
            </a:endParaRPr>
          </a:p>
        </p:txBody>
      </p:sp>
      <p:sp>
        <p:nvSpPr>
          <p:cNvPr id="8" name="Oval 3"/>
          <p:cNvSpPr>
            <a:spLocks noChangeArrowheads="1"/>
          </p:cNvSpPr>
          <p:nvPr/>
        </p:nvSpPr>
        <p:spPr bwMode="auto">
          <a:xfrm>
            <a:off x="428625" y="2286000"/>
            <a:ext cx="3135313" cy="314325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00B68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u-H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védelmi képesség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annak a kockázati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tényezőnek a </a:t>
            </a:r>
            <a:r>
              <a:rPr lang="hu-H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típusa</a:t>
            </a:r>
            <a:r>
              <a:rPr lang="hu-HU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, </a:t>
            </a:r>
          </a:p>
          <a:p>
            <a:pPr algn="ctr">
              <a:defRPr/>
            </a:pP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amely ellen a </a:t>
            </a:r>
          </a:p>
          <a:p>
            <a:pPr algn="ctr">
              <a:defRPr/>
            </a:pP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MouseOver r:id="" action="ppaction://noaction"/>
              </a:rPr>
              <a:t>védőeszköz</a:t>
            </a: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</a:p>
          <a:p>
            <a:pPr algn="ctr">
              <a:defRPr/>
            </a:pPr>
            <a:r>
              <a:rPr lang="hu-H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védelmet nyújt</a:t>
            </a:r>
            <a:r>
              <a:rPr lang="hu-HU" dirty="0">
                <a:solidFill>
                  <a:srgbClr val="FF0000"/>
                </a:solidFill>
                <a:cs typeface="+mn-cs"/>
              </a:rPr>
              <a:t>.</a:t>
            </a: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5259388" y="2120900"/>
            <a:ext cx="3527425" cy="3379788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u-HU" sz="1600" b="1" i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védelmi osztály </a:t>
            </a:r>
          </a:p>
          <a:p>
            <a:pPr algn="ctr">
              <a:defRPr/>
            </a:pPr>
            <a:r>
              <a:rPr lang="hu-HU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adott típusú kockázati </a:t>
            </a:r>
          </a:p>
          <a:p>
            <a:pPr algn="ctr">
              <a:defRPr/>
            </a:pPr>
            <a:r>
              <a:rPr lang="hu-HU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tényezőnek jogszabályban, </a:t>
            </a:r>
          </a:p>
          <a:p>
            <a:pPr algn="ctr">
              <a:defRPr/>
            </a:pPr>
            <a:r>
              <a:rPr lang="hu-HU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illetve honosított </a:t>
            </a:r>
          </a:p>
          <a:p>
            <a:pPr algn="ctr">
              <a:defRPr/>
            </a:pPr>
            <a:r>
              <a:rPr lang="hu-HU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harmonizált szabványban </a:t>
            </a:r>
          </a:p>
          <a:p>
            <a:pPr algn="ctr">
              <a:defRPr/>
            </a:pPr>
            <a:r>
              <a:rPr lang="hu-HU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vagy tagállami nemzeti </a:t>
            </a:r>
          </a:p>
          <a:p>
            <a:pPr algn="ctr">
              <a:defRPr/>
            </a:pPr>
            <a:r>
              <a:rPr lang="hu-HU" sz="1400" b="1" dirty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szabványban meghatározott </a:t>
            </a:r>
          </a:p>
          <a:p>
            <a:pPr algn="ctr">
              <a:defRPr/>
            </a:pPr>
            <a:r>
              <a:rPr lang="hu-H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mértékével</a:t>
            </a:r>
            <a:r>
              <a:rPr lang="hu-HU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hu-H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szemben a </a:t>
            </a:r>
          </a:p>
          <a:p>
            <a:pPr algn="ctr">
              <a:defRPr/>
            </a:pPr>
            <a:r>
              <a:rPr lang="hu-H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védőeszközzel </a:t>
            </a:r>
          </a:p>
          <a:p>
            <a:pPr algn="ctr">
              <a:defRPr/>
            </a:pPr>
            <a:r>
              <a:rPr lang="hu-H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megvalósítható védelem</a:t>
            </a:r>
            <a:r>
              <a:rPr lang="hu-H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.</a:t>
            </a:r>
          </a:p>
        </p:txBody>
      </p:sp>
      <p:sp>
        <p:nvSpPr>
          <p:cNvPr id="27657" name="AutoShape 6"/>
          <p:cNvSpPr>
            <a:spLocks noChangeArrowheads="1"/>
          </p:cNvSpPr>
          <p:nvPr/>
        </p:nvSpPr>
        <p:spPr bwMode="auto">
          <a:xfrm rot="-4512194">
            <a:off x="3652837" y="2170113"/>
            <a:ext cx="582613" cy="1214438"/>
          </a:xfrm>
          <a:prstGeom prst="curvedLeftArrow">
            <a:avLst>
              <a:gd name="adj1" fmla="val 41689"/>
              <a:gd name="adj2" fmla="val 833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7658" name="AutoShape 7"/>
          <p:cNvSpPr>
            <a:spLocks noChangeArrowheads="1"/>
          </p:cNvSpPr>
          <p:nvPr/>
        </p:nvSpPr>
        <p:spPr bwMode="auto">
          <a:xfrm rot="3895362">
            <a:off x="4703763" y="2160588"/>
            <a:ext cx="577850" cy="1212850"/>
          </a:xfrm>
          <a:prstGeom prst="curvedRightArrow">
            <a:avLst>
              <a:gd name="adj1" fmla="val 41978"/>
              <a:gd name="adj2" fmla="val 83956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hu-HU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285750" y="1071563"/>
            <a:ext cx="84296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hu-HU" sz="2000" b="1" dirty="0">
                <a:solidFill>
                  <a:srgbClr val="000066"/>
                </a:solidFill>
                <a:latin typeface="+mj-lt"/>
                <a:cs typeface="+mn-cs"/>
              </a:rPr>
              <a:t>A védőeszköz </a:t>
            </a:r>
            <a:r>
              <a:rPr lang="hu-HU" sz="2000" b="1" dirty="0">
                <a:solidFill>
                  <a:srgbClr val="C00000"/>
                </a:solidFill>
                <a:latin typeface="+mj-lt"/>
                <a:cs typeface="+mn-cs"/>
              </a:rPr>
              <a:t>védelmi szintjén </a:t>
            </a:r>
            <a:r>
              <a:rPr lang="hu-HU" sz="2000" b="1" dirty="0">
                <a:solidFill>
                  <a:srgbClr val="000066"/>
                </a:solidFill>
                <a:latin typeface="+mj-lt"/>
                <a:cs typeface="+mn-cs"/>
              </a:rPr>
              <a:t>a </a:t>
            </a:r>
            <a:r>
              <a:rPr lang="hu-HU" sz="2000" b="1" dirty="0">
                <a:solidFill>
                  <a:srgbClr val="00B050"/>
                </a:solidFill>
                <a:latin typeface="+mj-lt"/>
                <a:cs typeface="+mn-cs"/>
              </a:rPr>
              <a:t>védelmi képesség</a:t>
            </a:r>
            <a:r>
              <a:rPr lang="hu-HU" sz="2000" b="1" dirty="0">
                <a:solidFill>
                  <a:srgbClr val="000066"/>
                </a:solidFill>
                <a:latin typeface="+mj-lt"/>
                <a:cs typeface="+mn-cs"/>
              </a:rPr>
              <a:t>, a </a:t>
            </a:r>
            <a:r>
              <a:rPr lang="hu-HU" sz="2000" b="1" dirty="0">
                <a:solidFill>
                  <a:srgbClr val="0070C0"/>
                </a:solidFill>
                <a:latin typeface="+mj-lt"/>
                <a:cs typeface="+mn-cs"/>
              </a:rPr>
              <a:t>védelmi osztály </a:t>
            </a:r>
            <a:r>
              <a:rPr lang="hu-HU" sz="2000" b="1" dirty="0">
                <a:solidFill>
                  <a:srgbClr val="000066"/>
                </a:solidFill>
                <a:latin typeface="+mj-lt"/>
                <a:cs typeface="+mn-cs"/>
              </a:rPr>
              <a:t>és a </a:t>
            </a:r>
            <a:r>
              <a:rPr lang="hu-HU" sz="2000" b="1" dirty="0">
                <a:solidFill>
                  <a:srgbClr val="7030A0"/>
                </a:solidFill>
                <a:latin typeface="+mj-lt"/>
                <a:cs typeface="+mn-cs"/>
              </a:rPr>
              <a:t>védelmi fokozat </a:t>
            </a:r>
            <a:r>
              <a:rPr lang="hu-HU" sz="2000" b="1" dirty="0">
                <a:solidFill>
                  <a:srgbClr val="000066"/>
                </a:solidFill>
                <a:latin typeface="+mj-lt"/>
                <a:cs typeface="+mn-cs"/>
              </a:rPr>
              <a:t>együttesét kell érteni.</a:t>
            </a: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3000375" y="3124200"/>
            <a:ext cx="2786063" cy="2733675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u-HU" sz="1600" b="1" i="1" u="sng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védelmi fokozat</a:t>
            </a:r>
            <a:r>
              <a:rPr lang="hu-HU" sz="14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adott típusú kockázati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tényező esetében</a:t>
            </a:r>
          </a:p>
          <a:p>
            <a:pPr algn="ctr">
              <a:defRPr/>
            </a:pPr>
            <a:r>
              <a:rPr lang="hu-H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  <a:hlinkClick r:id="" action="ppaction://noaction"/>
              </a:rPr>
              <a:t>megvalósított</a:t>
            </a:r>
            <a:r>
              <a:rPr lang="hu-H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védelem</a:t>
            </a:r>
          </a:p>
          <a:p>
            <a:pPr algn="ctr">
              <a:defRPr/>
            </a:pPr>
            <a:r>
              <a:rPr lang="hu-H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mértéke</a:t>
            </a:r>
            <a:r>
              <a:rPr lang="hu-H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a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védelmi osztályon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belüli vagy attól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független besorolás </a:t>
            </a:r>
          </a:p>
          <a:p>
            <a:pPr algn="ctr">
              <a:defRPr/>
            </a:pPr>
            <a:r>
              <a:rPr lang="hu-H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szerint 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1B68DD-2FDD-FA6E-9717-735863870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védőeszköz védelmi szintje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F62AF84-2B84-8FF4-A6C7-E585CB85CCB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/>
              <a:t>Védelmi képesség:</a:t>
            </a:r>
          </a:p>
          <a:p>
            <a:r>
              <a:rPr lang="hu-HU" dirty="0"/>
              <a:t>      A védelmi képesség annak a kockázati tényezőnek a típusát mutatja, amely ellen a védőeszköz védelmet nyújt. Ilyen például a hideg, a meleg, a zaj, a vágás, a szúrás és még sok egyéb kockázat.</a:t>
            </a:r>
          </a:p>
          <a:p>
            <a:endParaRPr lang="hu-HU" dirty="0"/>
          </a:p>
          <a:p>
            <a:r>
              <a:rPr lang="hu-HU" dirty="0"/>
              <a:t>Védelmi osztály:</a:t>
            </a:r>
          </a:p>
          <a:p>
            <a:r>
              <a:rPr lang="hu-HU" dirty="0"/>
              <a:t>      A védelmi osztály azt fejezi ki, hogy az adott típusú kockázati tényező jogszabályban, illetve szabványban meghatározott mértékével szemben a védőeszközzel mekkora védelem valósítható meg.</a:t>
            </a:r>
          </a:p>
          <a:p>
            <a:endParaRPr lang="hu-HU" dirty="0"/>
          </a:p>
          <a:p>
            <a:r>
              <a:rPr lang="hu-HU" dirty="0"/>
              <a:t>Védelmi fokozat:</a:t>
            </a:r>
          </a:p>
          <a:p>
            <a:r>
              <a:rPr lang="hu-HU" dirty="0"/>
              <a:t>      A védelmi fokozat a védőeszköznek olyan besorolása, amelyet a védelmi osztályon belül vagy attól függetlenül lehet megállapítani az adott típusú kockázati tényező viszonylatában megvalósított védelem mértékének jellemzésére.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48335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918A9B-002F-1FA4-B4CC-32C12638F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egyéni védőeszköz általános követelményei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2D9A24-EE5F-FE42-0D9F-222CA9511E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A lehető legmagasabb védelmi szinten biztosítson a kockázatokkal szemben védelmet.</a:t>
            </a:r>
          </a:p>
          <a:p>
            <a:r>
              <a:rPr lang="hu-HU" dirty="0"/>
              <a:t>Használata ne idézzen elő további veszélyt (ne okozzon mechanikai sérülést), ne okozzon viselőjének túlzott többletterhelést.</a:t>
            </a:r>
          </a:p>
          <a:p>
            <a:r>
              <a:rPr lang="hu-HU" dirty="0"/>
              <a:t>Alapanyagai, alkotórészei és esetleges bomlástermékei nem lehetnek ártalmasak a felhasználó egészségére. (Ne tartalmazzon kioldódó /pl. izzadság hatásra/ szabad formaldehidet, rákkeltő  színezékeket.</a:t>
            </a:r>
          </a:p>
          <a:p>
            <a:r>
              <a:rPr lang="hu-HU" dirty="0"/>
              <a:t>A bőr anyagú védőeszközök mentesek legyenek króm- tartalomtól.)</a:t>
            </a:r>
          </a:p>
          <a:p>
            <a:r>
              <a:rPr lang="hu-HU" dirty="0"/>
              <a:t>Feleljen meg az ergonómiai feltételeknek, használata elvárható komfortérzést nyújtson;</a:t>
            </a:r>
          </a:p>
          <a:p>
            <a:r>
              <a:rPr lang="hu-HU" dirty="0"/>
              <a:t>Feleljen meg a munkavégzés körülményeinek.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748122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C4D92A-8CDD-D459-3D4A-0469D90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CE jelölés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5899FF-FF6B-9231-C959-EB99165801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Minden egyéni védőeszközön el kell helyezni a CE-jelölést, függetlenül az egyéni védőeszköz kategóriájától.</a:t>
            </a:r>
          </a:p>
          <a:p>
            <a:endParaRPr lang="hu-HU" dirty="0"/>
          </a:p>
          <a:p>
            <a:r>
              <a:rPr lang="hu-HU" dirty="0"/>
              <a:t> A CE-jelölés elhelyezésével vagy elhelyeztetésével a gyártó jelzi, hogy vállalja a felelősséget a termék valamennyi olyan alkalmazandó közösségi harmonizációs jogszabályban megállapított követelményeknek való megfeleléséért, amely a jelölés alkalmazását előírja.</a:t>
            </a:r>
          </a:p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0753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F0D411-AA31-4C9C-4042-F1A4F8E0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Tájékoztató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FF49AC-16DA-82EA-EB5C-C95C38E2BDF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u-HU" sz="2800" dirty="0"/>
              <a:t>A rendeltetésszerű használhatóság alapfeltétele, hogy a munkáltató rendelkezzen az egyéni védőeszköz úgynevezett tájékoztatójával és annak tartalmát a munkavállaló tudomására hozza.</a:t>
            </a:r>
          </a:p>
          <a:p>
            <a:r>
              <a:rPr lang="hu-HU" sz="2800" dirty="0"/>
              <a:t> A tájékoztató az egyéni védőeszköz tartozéka, amely tartalmazza a tárolására, kezelésére, karbantartására, tisztítására, időszakos vizsgálatára vonatkozó tudnivalókat</a:t>
            </a:r>
          </a:p>
        </p:txBody>
      </p:sp>
    </p:spTree>
    <p:extLst>
      <p:ext uri="{BB962C8B-B14F-4D97-AF65-F5344CB8AC3E}">
        <p14:creationId xmlns:p14="http://schemas.microsoft.com/office/powerpoint/2010/main" val="1025263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8D3E01-1162-364C-3406-823398822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 munkavédelmi képviselő szerepe az egyéni védőeszköz ellátás során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F78B9AA-E38E-1F83-45C9-F7B829AE43C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A munkavédelmi képviselő jogai között az egyéni védelemmel kapcsolatos feladatok megvalósulásáról történő meggyőződés is megtalálható. A munkavédelmi képviselő - az Mvt. 70. §-</a:t>
            </a:r>
            <a:r>
              <a:rPr lang="hu-HU" dirty="0" err="1"/>
              <a:t>ában</a:t>
            </a:r>
            <a:r>
              <a:rPr lang="hu-HU" dirty="0"/>
              <a:t> leírtakat is figyelembe véve - jogosult meggyőződni a munkahelyeken az egészséget nem veszélyeztető és biztonságos munkavégzés követelményeinek érvényesüléséről, így különösen </a:t>
            </a:r>
          </a:p>
          <a:p>
            <a:r>
              <a:rPr lang="hu-HU" dirty="0"/>
              <a:t>-  a munkahelyek, a munkaeszközök és egyéni védőeszközök biztonságos állapotáról.[72. § (1) bekezdés].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930066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C3DCA-15A4-4D32-08F9-A30C00009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Szabványok alkalmazása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B9F82DD-2967-872B-B380-D56C49A8A55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Mvt. értelmében az egyéni védőeszközre vonatkozó részletes előírásokat külön jogszabály, Szabályzat (Mvt.11. §) és szabvány tartalmazza [Mvt. 47. §] </a:t>
            </a:r>
          </a:p>
          <a:p>
            <a:r>
              <a:rPr lang="hu-HU" dirty="0"/>
              <a:t>Egyéni védőeszközök esetében a követelményekre, vizsgálatokra és a megjelölésre vonatkozó előírásokat elsősorban a honosított harmonizált szabványok tartalmazzák. </a:t>
            </a:r>
          </a:p>
          <a:p>
            <a:r>
              <a:rPr lang="hu-HU" dirty="0"/>
              <a:t>E szabványok azok, amelyeket az európai szabványügyi szervezetek által elfogadott műszaki leírás, amelynek hivatkozási számát az Európai Bizottság az Európai Unió Hivatalos Lapjában kihirdette, és amelyet nemzeti szabványként közzétettek.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77858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D059D6-F560-D5C3-B523-DBB9A2FCA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Szabványok alkalmazása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87C3E30-E7DB-D80B-8FE5-6EE667EB2BF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Függetlenül tehát attól, hogy a szabványok követése önkéntességen alapul, a munkavédelmi szempontok érvényesítése során az érvényben lévő szabványok tartalmának teljesítése megkövetelhető. </a:t>
            </a:r>
          </a:p>
          <a:p>
            <a:r>
              <a:rPr lang="hu-HU" sz="2800" dirty="0"/>
              <a:t>Az egyéni védőeszközök megfelelőség vizsgálata elsődlegesen harmonizált szabványok alapján történik.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958999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BFD6B8-D3D0-8C10-3445-F5A0FA10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     fejvédelem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A45882B-4DAC-CA4F-F6A8-B34B691DC09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44598" y="1601449"/>
            <a:ext cx="6492803" cy="487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637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A03E2C-FEED-398C-2A2A-FE1A4C078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fejvédelem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8E36AEC-B269-92DD-8024-0ED29BE9B29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5588" y="1600200"/>
            <a:ext cx="6250824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3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3B4B7D-D5C1-EAFD-46A1-717166EE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fejvédelem jelentősége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5E13E98-AF49-0530-B28B-224641380A2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8807" y="1952000"/>
            <a:ext cx="7224386" cy="417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600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058C9B-2D0B-F3E5-D639-06C1B072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Rendeltetésszerű használat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9DC5BF2-75EE-7081-5148-8896CA6B606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74996" y="1649502"/>
            <a:ext cx="5905316" cy="442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236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3FCE06-7DC0-FB38-CD85-C64B7599A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Rendeltetésszerű használat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B8B4F7C-4158-5F4F-D1E5-5078D8E2FDB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97033" y="1628800"/>
            <a:ext cx="6603811" cy="495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264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63C0E6-E9E3-ADD4-CF39-52417632D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HASZNÁLHATÓSÁG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904A9DC-EDBB-E7AE-BF8F-A83951F5BA4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1520" y="3429000"/>
            <a:ext cx="4444369" cy="333480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9C37B16-2A30-7068-9F3B-5AA8E5632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062343"/>
            <a:ext cx="4455294" cy="333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69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F7DED4-BA88-EC3E-ED73-C0FF34BB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EFDBE5D-E4F8-5F0B-E5FD-66484414E23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75" y="1700808"/>
            <a:ext cx="56578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981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C31AF5-F541-3AC2-1028-6C550E0BA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EN 812 SZABVÁNY </a:t>
            </a:r>
            <a:br>
              <a:rPr lang="hu-HU" dirty="0"/>
            </a:br>
            <a:r>
              <a:rPr lang="hu-HU" dirty="0"/>
              <a:t>ÜTÉSÁLLÓ SAPKA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9F45401-C7A6-E94B-DE68-E2AFF6D27F8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80190" y="1916831"/>
            <a:ext cx="3895232" cy="291218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687C6C6-A844-79AE-4E4F-2E89103DB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980" y="3429000"/>
            <a:ext cx="3885370" cy="291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517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5A4A486-BF7A-42B7-2AB4-B2F741CA6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EN 812 SZABVÁNY </a:t>
            </a:r>
            <a:br>
              <a:rPr lang="hu-HU" dirty="0"/>
            </a:br>
            <a:r>
              <a:rPr lang="hu-HU" dirty="0"/>
              <a:t>ÜTÉSÁLLÓ SAPKA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4421B0-0D94-0247-4C61-71D0DDF906E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Az EN812 szabvány az iparban (fejbőrt védő) általánosan használatos ütésálló sapkákra vonatkozik, a fej védelme érdekében, amikor az olyan kemény testekkel ütközik, melyek károsodást vagy egyéb felületi sérülést okozhatnak a viselőjüknek, vagy meg is ölheti őket. Főként belső térben való használatra tervezték ezeket. </a:t>
            </a:r>
          </a:p>
          <a:p>
            <a:r>
              <a:rPr lang="hu-HU" dirty="0"/>
              <a:t>Az ütésálló sapka nem zuhanó tárgyak hatása elleni védelemre szánt termék, és semmilyen esetben nem kell helyettesíteni ipari védősisakkal erre az alkalmazásra az EN397 szabvány szerint.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637649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5DF7FF8-2FC7-E074-746A-52D024545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Android alapú okossisak 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A443BE2-F56F-F69F-1A38-1ABB7E9E355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391093"/>
            <a:ext cx="7467600" cy="329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2611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7E574F-A583-D264-8C49-41A0E6E3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491C2C9-B318-A13A-4732-384EAEC70C1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9512" y="1600200"/>
            <a:ext cx="8401962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874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C7ACD8-E389-8106-63EF-F65D378A6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D2383D8-F48F-D482-2BD8-03FA0596D99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764704"/>
            <a:ext cx="7859216" cy="570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881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49B39B-3689-19EC-43D7-53147A5AB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98FD42E-7036-7B13-8FD5-174FB056B72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41092" y="274638"/>
            <a:ext cx="7231307" cy="61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430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E08C70-CBA4-8821-CCDC-399D219A0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>
            <a:normAutofit/>
          </a:bodyPr>
          <a:lstStyle/>
          <a:p>
            <a:r>
              <a:rPr lang="hu-HU" sz="2400" dirty="0"/>
              <a:t>VAN-E ELŐÍRÁS A SISAKOK SZINJELÖLÉSÉRE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2914FEA-85EB-F806-C23A-3A7528AC3A6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980728"/>
            <a:ext cx="4392488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046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4AC4D2-AF88-C0BB-E57F-CBAC12C82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VAN-E ELŐÍRÁS A SISAKOK SZINJELÖLÉSÉRE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A3E7FC0-0B41-1709-5BE8-5D02D98F12A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0848"/>
            <a:ext cx="8270142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23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6AF84F9-DDBA-E034-3BC7-948BB6C45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SZEMÉS ARCVÉDELEM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A7265CB-0F39-AB61-79BF-31CCF3CA976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27584" y="1844824"/>
            <a:ext cx="2316681" cy="173751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C0524DC-FC19-E9BA-2C14-18C69E8C0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821635"/>
            <a:ext cx="4291956" cy="2761727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B619E6B-36FB-DDDA-DEAF-65F4627C8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647857"/>
            <a:ext cx="3883489" cy="382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485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96EAA9-C5EB-AF8B-643E-7550C855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lézersugárzások hatásai és a sugárvédelem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82F03C-6C45-01AA-2E8C-CF8FD1EC537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A lézerforrással működő berendezések (lézerpointerek, lézerprinterek, CD és DVD lejátszók, kozmetikai és szórakoztatóipari lézerberendezések stb.) a hétköznapi életünkben nagyon elterjedten alkalmazott berendezések, eszközök.</a:t>
            </a:r>
          </a:p>
          <a:p>
            <a:r>
              <a:rPr lang="hu-HU" sz="2800" dirty="0"/>
              <a:t>Az ipari lézerberendezések esetében igen nagy figyelmet kell fordítanunk a munkavédelemre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086200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F288E6-287E-4149-EE9E-BF4EDB936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lézersugárzások hatásai és a sugárvédelem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CCAB3E-1B21-B4C0-37F7-146F22045E3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800" dirty="0"/>
              <a:t>A lézersugár egy nagyon vékony, pálcaszerű nyaláb, amely egy felületbe ütközve ott egy kis területű foltként - akár néhány mikronnyi is lehet - jelenik meg és </a:t>
            </a:r>
            <a:r>
              <a:rPr lang="hu-HU" sz="2800" dirty="0" err="1"/>
              <a:t>nyelődik</a:t>
            </a:r>
            <a:r>
              <a:rPr lang="hu-HU" sz="2800" dirty="0"/>
              <a:t> el.</a:t>
            </a:r>
          </a:p>
          <a:p>
            <a:r>
              <a:rPr lang="hu-HU" sz="2800" dirty="0"/>
              <a:t>Ebből következik, hogy a kis foltba koncentrált lézersugárzással is nagy energiát érhetünk el. Már a kis teljesítményű (1 </a:t>
            </a:r>
            <a:r>
              <a:rPr lang="hu-HU" sz="2800" dirty="0" err="1"/>
              <a:t>mW</a:t>
            </a:r>
            <a:r>
              <a:rPr lang="hu-HU" sz="2800" dirty="0"/>
              <a:t>) lézersugárzás is veszélyt jelenthetnek az ember egészségére, még a forrástól jelentős távolságban is.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356356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ARC és SZEMVÉDELEM</a:t>
            </a:r>
          </a:p>
        </p:txBody>
      </p:sp>
      <p:pic>
        <p:nvPicPr>
          <p:cNvPr id="33794" name="Picture 2" descr="C:\Users\Hajzer Menyhért\Documents\OKTATÁS\FETIVÍZIG\bozotvag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845211"/>
            <a:ext cx="4714908" cy="47149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99457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ARC és SZEMVÉDELEM</a:t>
            </a:r>
          </a:p>
        </p:txBody>
      </p:sp>
      <p:pic>
        <p:nvPicPr>
          <p:cNvPr id="35842" name="Picture 2" descr="C:\Users\Hajzer Menyhért\Documents\OKTATÁS\FETIVÍZIG\20190805_09545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161747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2770" name="Picture 2" descr="C:\Users\Hajzer Menyhért\Documents\balesetek\Kisvárda Vulkán szemsérülés\Scan_000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32486" y="571480"/>
            <a:ext cx="4501613" cy="5902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8940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CF865-C949-5B51-B7C8-F1215CF33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8AC1DA-10AF-C36E-40B2-BEF07A6D1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Öntvény tisztítás</a:t>
            </a:r>
          </a:p>
        </p:txBody>
      </p:sp>
      <p:pic>
        <p:nvPicPr>
          <p:cNvPr id="34818" name="Picture 2" descr="C:\Users\Hajzer Menyhért\Documents\balesetek\Kisvárda Vulkán szemsérülés\DSCF8305.JPG">
            <a:extLst>
              <a:ext uri="{FF2B5EF4-FFF2-40B4-BE49-F238E27FC236}">
                <a16:creationId xmlns:a16="http://schemas.microsoft.com/office/drawing/2014/main" id="{E843864E-4A60-E496-32B3-D1899DF1A9B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3390" y="1600200"/>
            <a:ext cx="3655219" cy="487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00989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Öntvény tisztítás</a:t>
            </a:r>
          </a:p>
        </p:txBody>
      </p:sp>
      <p:pic>
        <p:nvPicPr>
          <p:cNvPr id="35842" name="Picture 2" descr="C:\Users\Hajzer Menyhért\Documents\balesetek\Kisvárda Vulkán szemsérülés\DSCF8309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3390" y="1600200"/>
            <a:ext cx="3655219" cy="4873625"/>
          </a:xfrm>
          <a:prstGeom prst="rect">
            <a:avLst/>
          </a:prstGeom>
          <a:noFill/>
        </p:spPr>
      </p:pic>
      <p:sp>
        <p:nvSpPr>
          <p:cNvPr id="3" name="Beszédbuborék: ellipszis 2">
            <a:extLst>
              <a:ext uri="{FF2B5EF4-FFF2-40B4-BE49-F238E27FC236}">
                <a16:creationId xmlns:a16="http://schemas.microsoft.com/office/drawing/2014/main" id="{DA1F2EB1-E68B-65C4-1B32-94FCA61EC020}"/>
              </a:ext>
            </a:extLst>
          </p:cNvPr>
          <p:cNvSpPr/>
          <p:nvPr/>
        </p:nvSpPr>
        <p:spPr>
          <a:xfrm>
            <a:off x="3733799" y="2708920"/>
            <a:ext cx="914400" cy="612648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27066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6D018A-2B3D-E1B3-0483-143AE1D6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hu-HU" dirty="0"/>
              <a:t>                Hallásvédelem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A49867E-09C1-D699-9939-55CB0F2CB5F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411760" y="1196752"/>
            <a:ext cx="3809595" cy="52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12404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C2384E6-B5EC-6847-5585-77C1D738E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zajhatások elviselése és a halláskárosodás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A90B6B0-77CB-4BCE-A38D-F3339414710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8696" y="1628800"/>
            <a:ext cx="7490051" cy="473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731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DEE08A-053F-DBA8-3E3F-E01E70DC3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7467600" cy="724942"/>
          </a:xfrm>
        </p:spPr>
        <p:txBody>
          <a:bodyPr/>
          <a:lstStyle/>
          <a:p>
            <a:r>
              <a:rPr lang="hu-HU" dirty="0"/>
              <a:t>              </a:t>
            </a:r>
            <a:r>
              <a:rPr lang="hu-HU" b="1" dirty="0"/>
              <a:t>Hallásvédelem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5AAA35-B3EF-4351-B8AD-AF50D9C7022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A  </a:t>
            </a:r>
            <a:r>
              <a:rPr lang="hu-HU" sz="2800" b="1" dirty="0"/>
              <a:t>40 -65 </a:t>
            </a:r>
            <a:r>
              <a:rPr lang="hu-HU" sz="2800" b="1" dirty="0" err="1"/>
              <a:t>dBA</a:t>
            </a:r>
            <a:r>
              <a:rPr lang="hu-HU" sz="2800" b="1" dirty="0"/>
              <a:t> </a:t>
            </a:r>
            <a:r>
              <a:rPr lang="hu-HU" sz="2800" dirty="0"/>
              <a:t>hangnyomásszintű zajok pszichés hatásokat váltanak ki.</a:t>
            </a:r>
          </a:p>
          <a:p>
            <a:r>
              <a:rPr lang="hu-HU" sz="2800" dirty="0"/>
              <a:t>A </a:t>
            </a:r>
            <a:r>
              <a:rPr lang="hu-HU" sz="2800" b="1" dirty="0"/>
              <a:t>65-85 </a:t>
            </a:r>
            <a:r>
              <a:rPr lang="hu-HU" sz="2800" b="1" dirty="0" err="1"/>
              <a:t>dBA</a:t>
            </a:r>
            <a:r>
              <a:rPr lang="hu-HU" sz="2800" b="1" dirty="0"/>
              <a:t> </a:t>
            </a:r>
            <a:r>
              <a:rPr lang="hu-HU" sz="2800" dirty="0"/>
              <a:t>közöttiek </a:t>
            </a:r>
            <a:r>
              <a:rPr lang="hu-HU" sz="2800" dirty="0" err="1"/>
              <a:t>magatartásbeli</a:t>
            </a:r>
            <a:r>
              <a:rPr lang="hu-HU" sz="2800" dirty="0"/>
              <a:t> változások mellett a vegetatív idegrendszer irányítása alatt működő funkciókban okoznak eltérést, elsősorban azokon a munkahelyeken, melyeken a munka végzéséhez fokozott figyelem szükséges: (pl.: irodák, vezérlőhelyiségek), illetve a zaj nem kapcsolódik szervesen a munkafolyamathoz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0947981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34450B-F182-F3B0-A0A8-473257078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    Hallásvédelem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AA7617-6E99-9F40-87D4-A9964ABFF2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85 </a:t>
            </a:r>
            <a:r>
              <a:rPr lang="hu-HU" sz="2800" dirty="0" err="1"/>
              <a:t>dBA</a:t>
            </a:r>
            <a:r>
              <a:rPr lang="hu-HU" sz="2800" dirty="0"/>
              <a:t> feletti hosszabb-rövidebb idejű egyszeri zajexpozíció után is kimutatható hallásküszöb átmeneti, időszakos emelkedése,</a:t>
            </a:r>
          </a:p>
          <a:p>
            <a:r>
              <a:rPr lang="hu-HU" sz="2800" dirty="0"/>
              <a:t>mely igen gyakran fülzúgásos panaszokkal társul.</a:t>
            </a:r>
          </a:p>
          <a:p>
            <a:r>
              <a:rPr lang="hu-HU" sz="2800" dirty="0"/>
              <a:t>Az átmeneti hallásküszöb emelkedés nagysága – az egyéni érzékenységen túlmenően – elsősorban nagyságától, illetve az expozíció időtartamától függ.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865817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185832-F826-A8BB-771C-80C16852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HALLÁSKÁROSODÁS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7605F1-5ECA-4894-E407-780972C076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A zajexpozíció megszűnte után az átmeneti hallásküszöb emelkedés fokozatosan normalizálódik. Rendszeres, vagy egyszeri nagy intenzitású zaj behatás után a hallásküszöb emelkedés maradandó lehet.</a:t>
            </a:r>
          </a:p>
          <a:p>
            <a:r>
              <a:rPr lang="hu-HU" dirty="0"/>
              <a:t>A magas zajszínt esetén már néhány perc behatási idő is halláskárosodáshoz vezethet. </a:t>
            </a:r>
            <a:r>
              <a:rPr lang="hu-HU" b="1" dirty="0"/>
              <a:t>A zaj okozta halláskárosodás 100 %-ban megelőzhető, ezzel szemben a bekövetkezett halláskárosodás végleges és visszafordíthatatlan.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994761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C444C6-4268-999B-0724-322B0EBC1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Hallásvédelem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7A41A0-9CA6-9590-A657-B4516B1DF8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7467600" cy="5056314"/>
          </a:xfrm>
        </p:spPr>
        <p:txBody>
          <a:bodyPr/>
          <a:lstStyle/>
          <a:p>
            <a:r>
              <a:rPr lang="hu-HU" dirty="0"/>
              <a:t>A szabvány mellett fel kell tüntetni az SNR értéket. Ez a súlyozott átlag zajcsillapítási érték, amely mellett a frekvencia sávonként mért konkrét értékeket is meg kell jeleníteni.</a:t>
            </a:r>
          </a:p>
          <a:p>
            <a:r>
              <a:rPr lang="hu-HU" dirty="0"/>
              <a:t>Ezeket a legkisebb csomagolási egységeken (fültoknál egyenként, füldugóknál a gyűjtő csomagoláson), vagy a kezelési-, használati utasításban találhatjuk meg.</a:t>
            </a:r>
          </a:p>
          <a:p>
            <a:r>
              <a:rPr lang="hu-HU" dirty="0"/>
              <a:t>Ezek fontos információkat tartalmaznak a megfelelő védőeszköz kiválasztásához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56868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31D9DA-432A-1410-0CCE-0F99BE17F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ZAJ ELLENIVÉDELEN ANNO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AF358A6-1F50-4A20-136A-66F9880B493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8" y="1649236"/>
            <a:ext cx="7147852" cy="473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840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C6B083-D511-25F3-B9DE-72936AF79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r>
              <a:rPr lang="hu-HU" dirty="0"/>
              <a:t>ZAJ ELLENIVÉDELEN ANNO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A75A8B-B29E-DC17-CD5E-62D675912E4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7467600" cy="5277200"/>
          </a:xfrm>
        </p:spPr>
        <p:txBody>
          <a:bodyPr/>
          <a:lstStyle/>
          <a:p>
            <a:r>
              <a:rPr lang="hu-HU" dirty="0"/>
              <a:t>A tengeri csaták forgatagában a kalózoknak nemcsak az ellenséges kardokkal, hanem egy láthatatlan, fülsiketítő ellenséggel is meg kellett küzdeniük: a saját ágyúik dörrenésével. Amikor a nehéz, bronz- vagy vaságyúkat elsütötték a fahajók fedélzetén, a robbanás ereje olyan elképesztő hangnyomást produkált, amely beszakíthatta a tengerészek dobhártyáját.</a:t>
            </a:r>
          </a:p>
          <a:p>
            <a:r>
              <a:rPr lang="hu-HU" dirty="0"/>
              <a:t>Itt jött képbe a fülbevaló zseniálisan egyszerű, ám életmentő gyakorlati funkciója. </a:t>
            </a:r>
            <a:r>
              <a:rPr lang="hu-HU" b="1" dirty="0"/>
              <a:t>A kalózok a fülbevalóikra viasszal átitatott golyócskákat, gyapjú- vagy rongydarabokat függesztettek.</a:t>
            </a:r>
          </a:p>
        </p:txBody>
      </p:sp>
    </p:spTree>
    <p:extLst>
      <p:ext uri="{BB962C8B-B14F-4D97-AF65-F5344CB8AC3E}">
        <p14:creationId xmlns:p14="http://schemas.microsoft.com/office/powerpoint/2010/main" val="16987527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23E060-7945-2926-A5E5-376990CE5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ZAJ ELLENIVÉDELEN ANNO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089B79-0248-F6E7-C8E1-4ECEAE7363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sz="2800" dirty="0"/>
              <a:t>mikor harcra került a sor, ezeket a fülbevalóról lelógó rögtönzött füldugókat egyszerűen a fülükbe dugták.</a:t>
            </a:r>
          </a:p>
          <a:p>
            <a:r>
              <a:rPr lang="hu-HU" sz="2800" dirty="0"/>
              <a:t>Ez a korai munkavédelmi eszköz drasztikusan lecsökkentette az ágyútűz okozta robaj erejét, így megvédte a tengerészeket a hirtelen süketségtől olyan szituációkban, amelyekben az </a:t>
            </a:r>
            <a:r>
              <a:rPr lang="hu-HU" sz="2800" b="1" dirty="0"/>
              <a:t>engedelmeskedés a kapitány parancsainak az életüket jelenthette</a:t>
            </a:r>
            <a:r>
              <a:rPr lang="hu-HU" sz="2800" dirty="0"/>
              <a:t>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251922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57FF06-3A71-2A72-19B7-C3510BACF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855525A-9D17-9032-9A6E-F37BEE127E2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74638"/>
            <a:ext cx="7950016" cy="61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53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70875F-DD4F-A2E1-7765-ADC8619E9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Kézvédelem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6FC72C8-7D17-066E-9A7B-EBD10153DF0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64666" y="1695788"/>
            <a:ext cx="6043638" cy="453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7023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F10D29-8190-1F39-9A03-894877769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E778146-68DD-5D56-3703-689AFA638CC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62987" y="476672"/>
            <a:ext cx="4991070" cy="599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831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9BDCB7-4D4A-2FC2-6027-BC23D31D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F389A59-FA4B-0812-7E19-097687C125E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3297" y="620688"/>
            <a:ext cx="7856976" cy="585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2867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B295D7-E7CA-5DB5-88F8-45698C965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Változások a jelölésben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2FA7AB8-B06D-7022-092F-0FB1603D61D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79627" y="1600200"/>
            <a:ext cx="7422745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080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A77B9A-513A-C47A-B927-1C9403DA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D68DEDF-B8BA-3D3E-4B32-36E80BF8DAC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4376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védőkesztyű maradvány</a:t>
            </a:r>
          </a:p>
        </p:txBody>
      </p:sp>
      <p:pic>
        <p:nvPicPr>
          <p:cNvPr id="234498" name="Picture 2" descr="E:\2020 balesetek képei\33-2020.  Edelény munkáltatói mgb\II. saját szemle képei\Rk. felvételek\Scan_0007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5524" y="1500174"/>
            <a:ext cx="6057624" cy="4530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571299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35E468-B93F-67A4-F3C8-F9E006974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          Lábvédelem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FAC9ED79-F583-BE48-0222-1A035299F2D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36470" y="1549652"/>
            <a:ext cx="4379746" cy="46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369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232C00-B8DC-3801-C690-DC48752D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 Ki, mit vár el???!!!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E982B66-2F23-DC48-3E30-897D6AE9896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13523" y="1464073"/>
            <a:ext cx="7467600" cy="469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936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A8DEE3-F7CC-CA36-17CF-1C5E8335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81BF6B1-CE97-1F6C-0CDF-2682390F38D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199" y="274638"/>
            <a:ext cx="8003233" cy="603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3699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1CDE3B-E627-CCFF-9408-629F31F95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Védelmi képességük szerint három kategóriába sorolják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3C5402-FB36-7A65-3B19-CFEC29238AF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b="1" dirty="0"/>
              <a:t>biztonsági lábbelik </a:t>
            </a:r>
            <a:r>
              <a:rPr lang="hu-HU" dirty="0"/>
              <a:t>(</a:t>
            </a:r>
            <a:r>
              <a:rPr lang="hu-HU" b="1" dirty="0"/>
              <a:t>alapjelük „SB”); </a:t>
            </a:r>
            <a:r>
              <a:rPr lang="hu-HU" dirty="0"/>
              <a:t>leeső, zuhanó tárgyak esetében a lábujjak védelmére és összenyomódással szembeni védelmére az orr-részen fém, vagy műanyag (kompozit) orrmerevítő védőalkatrészeket tartalmaznak, amely legalább </a:t>
            </a:r>
            <a:r>
              <a:rPr lang="hu-HU" b="1" dirty="0"/>
              <a:t>200 J energiának megfelelő ütés hatásával szemben </a:t>
            </a:r>
            <a:r>
              <a:rPr lang="hu-HU" dirty="0"/>
              <a:t>biztosít védelmet, a talp olajálló tulajdonságú; </a:t>
            </a:r>
          </a:p>
          <a:p>
            <a:r>
              <a:rPr lang="hu-HU" b="1" dirty="0"/>
              <a:t>védőlábbelik (jelük „PB”), </a:t>
            </a:r>
            <a:r>
              <a:rPr lang="hu-HU" dirty="0"/>
              <a:t>kisebb védelmi képességet biztosító védőalkatrészeket tartalmaznak, az orr-rész védelmére beépített orrmerevítő </a:t>
            </a:r>
            <a:r>
              <a:rPr lang="hu-HU" b="1" dirty="0"/>
              <a:t>100 J energiának megfelelő ütő- és nyomó igénybevétellel</a:t>
            </a:r>
            <a:r>
              <a:rPr lang="hu-HU" dirty="0"/>
              <a:t> szemben biztosít védelmet, a talp olajálló.</a:t>
            </a:r>
          </a:p>
          <a:p>
            <a:r>
              <a:rPr lang="hu-HU" b="1" dirty="0"/>
              <a:t>munkalábbelik (jelük „OB</a:t>
            </a:r>
            <a:r>
              <a:rPr lang="hu-HU" dirty="0"/>
              <a:t>”), kisebb védelmi képességű védőlábbelik, orrmerevítőt nem tartalmaznak, ütő- és nyomó igénybevétellel szemben nem biztosítanak védelmet. (</a:t>
            </a:r>
            <a:r>
              <a:rPr lang="hu-HU" b="1" dirty="0" err="1"/>
              <a:t>mb.jk</a:t>
            </a:r>
            <a:r>
              <a:rPr lang="hu-HU" dirty="0"/>
              <a:t>.: </a:t>
            </a:r>
            <a:r>
              <a:rPr lang="hu-HU" b="1" dirty="0"/>
              <a:t>munkavédelmi lábbeli ????!!!!!)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65044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A79E90-6E69-55A4-C797-AB3836077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Drén szalag tűzés !!!!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084AEF6-3346-1E51-3C21-B72B063F94D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71362" y="1417638"/>
            <a:ext cx="7906923" cy="497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8341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4225FC-5B8A-1D1F-1788-D72BD600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r>
              <a:rPr lang="hu-HU" dirty="0"/>
              <a:t>             „morze-kód „  cipő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5258DD0-B1C9-5DC1-2F47-CD160B2CC34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53468" y="1052736"/>
            <a:ext cx="7467600" cy="542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1870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C86C30-C7CE-CB4D-E3DC-09D9113CE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LÉGZÉSVÉDELEM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1334DEF-C4BC-8B1F-F677-8A01EF203D7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707904" y="1844824"/>
            <a:ext cx="4663844" cy="262150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629F118-1BDF-89B2-4C64-D7D703F2AB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230006"/>
            <a:ext cx="4392488" cy="430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9493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676F812-07C6-C870-33F8-95BC286E7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Megfelelő légzésvédő kiválasztása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1CC9AB4-086F-0A86-1517-4B15B3E4B8B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893645"/>
            <a:ext cx="7467600" cy="428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169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AECE43-CD9A-4F9B-B423-413EE1DAE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szűrt-és nyomólevegős </a:t>
            </a:r>
            <a:r>
              <a:rPr lang="hu-HU" dirty="0" err="1"/>
              <a:t>légzésvédőkfelhasználási</a:t>
            </a:r>
            <a:r>
              <a:rPr lang="hu-HU" dirty="0"/>
              <a:t> területei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AF619A0-C69B-A5FC-36AC-78E454A5CA6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97689" y="1839214"/>
            <a:ext cx="6986622" cy="43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9023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4F30DA-024E-C415-EC69-955FA1CBD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    OXIGÉNHIÁNY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5F08D0-28BB-D750-65E7-685B290B340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Elsősorban zárt helyeken fordulhat elő valamilyen kémiai reakció következtében.</a:t>
            </a:r>
          </a:p>
          <a:p>
            <a:r>
              <a:rPr lang="hu-HU" dirty="0"/>
              <a:t>Oxigénhiány lép fel, ha a levegőben az oxigén tartalom 17 </a:t>
            </a:r>
            <a:r>
              <a:rPr lang="hu-HU" dirty="0" err="1"/>
              <a:t>tf</a:t>
            </a:r>
            <a:r>
              <a:rPr lang="hu-HU" dirty="0"/>
              <a:t>.% alá esik.</a:t>
            </a:r>
          </a:p>
          <a:p>
            <a:r>
              <a:rPr lang="hu-HU" dirty="0"/>
              <a:t>Ilyen területek lehetnek a zárt tartályok, silók, </a:t>
            </a:r>
            <a:r>
              <a:rPr lang="hu-HU" b="1" dirty="0"/>
              <a:t>zárt erjedési területek</a:t>
            </a:r>
            <a:r>
              <a:rPr lang="hu-HU" dirty="0"/>
              <a:t>, kutak, csatornák, aknák és épületek égésekor a belső területek.</a:t>
            </a:r>
          </a:p>
          <a:p>
            <a:r>
              <a:rPr lang="hu-HU" dirty="0"/>
              <a:t>Az oxigénhiány gyors szívverést, fejfájást okoz. Agysérülés keletkezhet, néhány perc után pedig leállítja a szívverést is.</a:t>
            </a:r>
          </a:p>
          <a:p>
            <a:r>
              <a:rPr lang="hu-HU" b="1" dirty="0"/>
              <a:t>Oxigénhiányos térben szűrési elven működő légzésvédőt vagy izolációs készüléket lehet használni ??!!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4470056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BF3617-2216-CCC2-53FA-3ED560CC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A szűrőbetétek élettartama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34B88ED-E941-B2E4-403A-55F4DB4C296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58654" y="1717283"/>
            <a:ext cx="6864691" cy="4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668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146253-C456-8114-33D9-B84CB72D2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Élettartam indikátoros szűrőbetét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F8A7AEC-E82F-0B75-8799-133ACF9665F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25716" y="2055641"/>
            <a:ext cx="7224711" cy="425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440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14C8A9-6A2A-A6BC-297F-3EBBA298D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VÉDŐRUHÁZATOK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E544737-6FF9-3B42-6EA6-2E8582FF64C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59249" y="1344988"/>
            <a:ext cx="7265551" cy="523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5450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19C788-B3E8-BE7B-F9C5-D3E606D83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Védelmi típusok és teljesítményosztályok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5EA0D97-6216-D65C-FAC8-1E86CF68891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841124" y="1600200"/>
            <a:ext cx="6699752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592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91C83D8-E1FA-7991-1F59-14FC79598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UV sugárzáselleni védelem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50FFCA-20AD-4F83-64C5-D0C63A8FFB7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F49F8B9-D163-1215-3CF7-3FF42851D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533" y="1600200"/>
            <a:ext cx="4858933" cy="46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8790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1134EA-AB5A-3D2D-6F2A-59D08D687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védőruházatokon elhelyezett   </a:t>
            </a:r>
            <a:br>
              <a:rPr lang="hu-HU" dirty="0"/>
            </a:br>
            <a:r>
              <a:rPr lang="hu-HU" dirty="0"/>
              <a:t>             piktogramok és jelölések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F85E30-9ED6-19B9-DDAF-5EFC0EA5546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2060848"/>
            <a:ext cx="5122912" cy="4413104"/>
          </a:xfrm>
        </p:spPr>
        <p:txBody>
          <a:bodyPr>
            <a:normAutofit/>
          </a:bodyPr>
          <a:lstStyle/>
          <a:p>
            <a:r>
              <a:rPr lang="hu-HU" b="1" dirty="0"/>
              <a:t>1-es típus </a:t>
            </a:r>
            <a:r>
              <a:rPr lang="hu-HU" dirty="0"/>
              <a:t>Gázvédő ruhák vegyi anyagok gőzei és toxikus részecskéi ellen.</a:t>
            </a:r>
          </a:p>
          <a:p>
            <a:r>
              <a:rPr lang="hu-HU" b="1" dirty="0"/>
              <a:t>2-es típus </a:t>
            </a:r>
            <a:r>
              <a:rPr lang="hu-HU" dirty="0"/>
              <a:t>Folyadékzáró (nem gáztömör) védőruhák.</a:t>
            </a:r>
          </a:p>
          <a:p>
            <a:r>
              <a:rPr lang="hu-HU" b="1" dirty="0"/>
              <a:t>3-as típus </a:t>
            </a:r>
            <a:r>
              <a:rPr lang="hu-HU" dirty="0"/>
              <a:t>Nyomás alatti folyékony vegyszerekkel szemben védő (folyadék sugárral tesztelt) védőruházat. (MSZ EN 463)</a:t>
            </a:r>
          </a:p>
          <a:p>
            <a:r>
              <a:rPr lang="hu-HU" dirty="0"/>
              <a:t> 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F1B9486-ADFA-D42B-B59B-669A0FD4D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1700808"/>
            <a:ext cx="2572735" cy="32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7242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5F5C5C-BB4E-3131-8F48-89ADF9454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védőruházatokon elhelyezett piktogramok és jelölések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76136AA-2A59-0441-8EE5-C326771A5C8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b="1" dirty="0"/>
              <a:t>4</a:t>
            </a:r>
            <a:r>
              <a:rPr lang="hu-HU" sz="2800" b="1" dirty="0"/>
              <a:t>. típus</a:t>
            </a:r>
            <a:r>
              <a:rPr lang="hu-HU" sz="2800" dirty="0"/>
              <a:t>: nagy nyomású porlasztással tesztelt védőruházat          (MSZ EN 468) </a:t>
            </a:r>
          </a:p>
          <a:p>
            <a:r>
              <a:rPr lang="hu-HU" sz="2800" b="1" dirty="0"/>
              <a:t>5. típus</a:t>
            </a:r>
            <a:r>
              <a:rPr lang="hu-HU" sz="2800" dirty="0"/>
              <a:t>: szilárd részecskék permetezésével tesztelt védőruházat         (MSZ EN 13982) </a:t>
            </a:r>
          </a:p>
          <a:p>
            <a:r>
              <a:rPr lang="hu-HU" sz="2800" b="1" dirty="0"/>
              <a:t>6. típus</a:t>
            </a:r>
            <a:r>
              <a:rPr lang="hu-HU" sz="2800" dirty="0"/>
              <a:t>: kisnyomású porlasztással, fröccsenéssel szemben  tesztelt védőruházat 	(MSZ EN 13064)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6351898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FC0303-45D2-5609-595C-759F2DE59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Leesés elleni 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0C5D869-96CE-48D7-82FF-7B8AA77209C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878033"/>
            <a:ext cx="7467600" cy="431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652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D07214-184D-21CF-770D-33214038A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Bibliai korú a munkavédelem….?..!!!!!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777D8B-4504-59A2-4C56-1EB8657C844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7248" y="1696300"/>
            <a:ext cx="7467600" cy="4873752"/>
          </a:xfrm>
        </p:spPr>
        <p:txBody>
          <a:bodyPr/>
          <a:lstStyle/>
          <a:p>
            <a:r>
              <a:rPr lang="hu-HU" dirty="0"/>
              <a:t>MÓZES V. könyve 22.8  pont</a:t>
            </a:r>
          </a:p>
          <a:p>
            <a:r>
              <a:rPr lang="hu-HU" dirty="0"/>
              <a:t>   „ Ha új házat építesz, házfedeledre </a:t>
            </a:r>
            <a:r>
              <a:rPr lang="hu-HU" dirty="0">
                <a:solidFill>
                  <a:srgbClr val="FF0000"/>
                </a:solidFill>
              </a:rPr>
              <a:t>korlátot </a:t>
            </a:r>
          </a:p>
          <a:p>
            <a:r>
              <a:rPr lang="hu-HU" dirty="0"/>
              <a:t>      csinálj, hogy vérrel ne terheld a te házadat, </a:t>
            </a:r>
          </a:p>
          <a:p>
            <a:r>
              <a:rPr lang="hu-HU" dirty="0"/>
              <a:t>        a valaki leesik arról „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5678489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6F1314-01F2-F355-DBA7-99F85AB00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leesés ellen védő eszközök helyes kiválasztásának gyakorlata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8DB825-CDD4-F989-E692-234EC304E3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/>
              <a:t>Nagyon fontos, hogy a kikötési pont az épülethez minden esetben fixen legyen rögzítve, vagy a mobil szerkezetünknek keressünk egy jól elérhető helyet.</a:t>
            </a:r>
          </a:p>
          <a:p>
            <a:r>
              <a:rPr lang="hu-HU" b="1" dirty="0"/>
              <a:t>4/2002. (II. 20.) </a:t>
            </a:r>
            <a:r>
              <a:rPr lang="hu-HU" b="1" dirty="0" err="1"/>
              <a:t>SzCsM</a:t>
            </a:r>
            <a:r>
              <a:rPr lang="hu-HU" b="1" dirty="0"/>
              <a:t>-EüM együttes rendelet</a:t>
            </a:r>
          </a:p>
          <a:p>
            <a:r>
              <a:rPr lang="hu-HU" b="1" dirty="0"/>
              <a:t>1.sz.melléklet 19.2 . </a:t>
            </a:r>
            <a:r>
              <a:rPr lang="hu-HU" dirty="0"/>
              <a:t>Amennyiben az ezen melléklet III. fejezetének 5. pontjában meghatározott leesés elleni védelmet nem lehet kielégítően biztosítani, akkor a munkavállaló a munkát </a:t>
            </a:r>
            <a:r>
              <a:rPr lang="hu-HU" b="1" dirty="0"/>
              <a:t>csak munkaöv, biztonsági </a:t>
            </a:r>
            <a:r>
              <a:rPr lang="hu-HU" b="1" dirty="0" err="1"/>
              <a:t>hevederzet</a:t>
            </a:r>
            <a:r>
              <a:rPr lang="hu-HU" b="1" dirty="0"/>
              <a:t>, illetve zuhanásgátló használatával végezheti.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0319439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088E9D-B06E-7146-6734-41F3AF69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leesés ellen védő eszközök helyes kiválasztásának gyakorlata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D1D50B-487C-D49E-A896-5E820C835F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0856" y="1688482"/>
            <a:ext cx="7467600" cy="4873752"/>
          </a:xfrm>
        </p:spPr>
        <p:txBody>
          <a:bodyPr/>
          <a:lstStyle/>
          <a:p>
            <a:r>
              <a:rPr lang="hu-HU" sz="2800" b="1" dirty="0"/>
              <a:t>4.sz. melléklet III. fej.14.8. </a:t>
            </a:r>
            <a:r>
              <a:rPr lang="hu-HU" sz="2800" dirty="0"/>
              <a:t>A biztonsági kötélzetet olyan helyre kell rögzíteni, ahol az megfelelően el tudja viselni az esetleges lezuhanásból adódó terhelést</a:t>
            </a:r>
            <a:r>
              <a:rPr lang="hu-HU" sz="2800" b="1" dirty="0"/>
              <a:t>. A kikötési pontokat előzetesen meg kell határozni, és szükség esetén méretezni kell</a:t>
            </a:r>
            <a:r>
              <a:rPr lang="hu-HU" sz="2800" b="1" dirty="0">
                <a:solidFill>
                  <a:srgbClr val="FF0000"/>
                </a:solidFill>
              </a:rPr>
              <a:t>.(</a:t>
            </a:r>
            <a:r>
              <a:rPr lang="hu-HU" sz="2800" dirty="0">
                <a:solidFill>
                  <a:srgbClr val="FF0000"/>
                </a:solidFill>
              </a:rPr>
              <a:t>kinek</a:t>
            </a:r>
            <a:r>
              <a:rPr lang="hu-HU" sz="2800" b="1" dirty="0">
                <a:solidFill>
                  <a:srgbClr val="FF0000"/>
                </a:solidFill>
              </a:rPr>
              <a:t>???)</a:t>
            </a:r>
          </a:p>
          <a:p>
            <a:r>
              <a:rPr lang="hu-HU" sz="2800" dirty="0"/>
              <a:t>A kikötési pont lehetőleg a fejünk fölé essen, mert így a legrövidebb a zuhanási távolság.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259559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FE8AF4-10BF-C367-DBE0-03542C6C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LEESÉS ELLENI VÉDELEM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F93305FF-6669-0D47-0EB3-A518D75D4C7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71601" y="1622463"/>
            <a:ext cx="6614532" cy="496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8300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F273AD-F228-2617-1185-907E287D1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BÁTRAKÉ A JELEN!?!?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A986AFC5-77A4-DC74-7366-D9993791DA3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8068729" cy="4536504"/>
          </a:xfrm>
          <a:prstGeom prst="rect">
            <a:avLst/>
          </a:prstGeom>
        </p:spPr>
      </p:pic>
      <p:sp>
        <p:nvSpPr>
          <p:cNvPr id="6" name="Nyíl: szaggatott, jobbra mutató 5">
            <a:extLst>
              <a:ext uri="{FF2B5EF4-FFF2-40B4-BE49-F238E27FC236}">
                <a16:creationId xmlns:a16="http://schemas.microsoft.com/office/drawing/2014/main" id="{737892FE-CE65-D719-D2B8-D3312DBE41DA}"/>
              </a:ext>
            </a:extLst>
          </p:cNvPr>
          <p:cNvSpPr/>
          <p:nvPr/>
        </p:nvSpPr>
        <p:spPr>
          <a:xfrm rot="8456757">
            <a:off x="5191424" y="3942768"/>
            <a:ext cx="978408" cy="484632"/>
          </a:xfrm>
          <a:prstGeom prst="striped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444632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4C94C72-B485-FE3A-EC21-E610BDB86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LEESÉS ELLENI VÉDELEM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8AE5D1A-2966-EB04-474F-15F76FF7A3B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7467600" cy="411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5457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69A1AB-69A3-0D38-D523-9B96BC8CA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               FUTÓKÖTÉL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FDC70BD2-FB5C-E391-640F-D6299D4D77B8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84226" y="1653270"/>
            <a:ext cx="6413548" cy="476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5304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168148-C27C-8492-A034-3BBBB414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 LEESÉS ELLENI VÉDELEM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91166B0-19B1-445D-224F-024157F08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2" y="1988840"/>
            <a:ext cx="2876620" cy="2880320"/>
          </a:xfrm>
          <a:prstGeom prst="rect">
            <a:avLst/>
          </a:prstGeom>
        </p:spPr>
      </p:pic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E0DDE39D-D7F2-D4FA-ABD3-26F9E4F3DBF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57200" y="1667718"/>
            <a:ext cx="4915644" cy="4915644"/>
          </a:xfrm>
          <a:prstGeom prst="rect">
            <a:avLst/>
          </a:prstGeom>
        </p:spPr>
      </p:pic>
      <p:sp>
        <p:nvSpPr>
          <p:cNvPr id="12" name="Nyíl: balra-jobbra mutató 11">
            <a:extLst>
              <a:ext uri="{FF2B5EF4-FFF2-40B4-BE49-F238E27FC236}">
                <a16:creationId xmlns:a16="http://schemas.microsoft.com/office/drawing/2014/main" id="{08D0C939-8881-58D0-C731-8D3C9EE00D83}"/>
              </a:ext>
            </a:extLst>
          </p:cNvPr>
          <p:cNvSpPr/>
          <p:nvPr/>
        </p:nvSpPr>
        <p:spPr>
          <a:xfrm>
            <a:off x="4101059" y="3640908"/>
            <a:ext cx="1983109" cy="484632"/>
          </a:xfrm>
          <a:prstGeom prst="left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947512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F72412-D253-98A0-F3C2-4F0939A4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LEESÉS ELLENI VÉDŐESZKÖZ !?!?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0495018-C069-B053-739F-0BE5C1F25D8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85675" y="2238004"/>
            <a:ext cx="4873625" cy="365521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0655301-1360-18AD-7B3F-0C3A2A3D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730" y="1694115"/>
            <a:ext cx="3651821" cy="487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3212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571502-59C2-E065-1A2D-A568C2F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      LEESÉS ELLENI VÉDELEM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EE396E9-AA2C-3E83-9EA2-DBE1F8AE6E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93571"/>
            <a:ext cx="3543858" cy="4873625"/>
          </a:xfrm>
          <a:prstGeom prst="rect">
            <a:avLst/>
          </a:prstGeom>
        </p:spPr>
      </p:pic>
      <p:pic>
        <p:nvPicPr>
          <p:cNvPr id="10" name="Tartalom helye 9">
            <a:extLst>
              <a:ext uri="{FF2B5EF4-FFF2-40B4-BE49-F238E27FC236}">
                <a16:creationId xmlns:a16="http://schemas.microsoft.com/office/drawing/2014/main" id="{5D4B9E7F-2F47-8D34-C622-8D5C065AA84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57281" y="1661453"/>
            <a:ext cx="3655218" cy="4873625"/>
          </a:xfrm>
          <a:prstGeom prst="rect">
            <a:avLst/>
          </a:prstGeom>
        </p:spPr>
      </p:pic>
      <p:sp>
        <p:nvSpPr>
          <p:cNvPr id="11" name="Nyíl: felfelé-lefelé mutató 10">
            <a:extLst>
              <a:ext uri="{FF2B5EF4-FFF2-40B4-BE49-F238E27FC236}">
                <a16:creationId xmlns:a16="http://schemas.microsoft.com/office/drawing/2014/main" id="{0E88BAAC-7F4B-5EEA-5280-2F9684C95111}"/>
              </a:ext>
            </a:extLst>
          </p:cNvPr>
          <p:cNvSpPr/>
          <p:nvPr/>
        </p:nvSpPr>
        <p:spPr>
          <a:xfrm rot="16626877">
            <a:off x="3634573" y="3437800"/>
            <a:ext cx="484632" cy="3913306"/>
          </a:xfrm>
          <a:prstGeom prst="up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63764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2100" name="Picture 4" descr="kép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1725" y="723900"/>
            <a:ext cx="4400550" cy="54102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125538"/>
            <a:ext cx="8280400" cy="50006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hu-HU" sz="2400"/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b="1"/>
              <a:t>MOTTÓ</a:t>
            </a:r>
            <a:r>
              <a:rPr lang="hu-HU" sz="2400"/>
              <a:t>: A törvény az törvény a munkavédelemben is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/>
              <a:t>               A jó törvény az EMBERT szolgálja</a:t>
            </a:r>
          </a:p>
          <a:p>
            <a:pPr>
              <a:lnSpc>
                <a:spcPct val="90000"/>
              </a:lnSpc>
              <a:buFontTx/>
              <a:buNone/>
            </a:pPr>
            <a:endParaRPr lang="hu-HU" sz="2400"/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b="1"/>
              <a:t>ELMÉLE</a:t>
            </a:r>
            <a:r>
              <a:rPr lang="hu-HU" sz="2400"/>
              <a:t>T: Jó ha ismerjük és végrehajtjuk a ránk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/>
              <a:t>                   vonatkozó törvényeket</a:t>
            </a:r>
          </a:p>
          <a:p>
            <a:pPr>
              <a:lnSpc>
                <a:spcPct val="90000"/>
              </a:lnSpc>
              <a:buFontTx/>
              <a:buNone/>
            </a:pPr>
            <a:endParaRPr lang="hu-HU" sz="2400"/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b="1"/>
              <a:t>GYAKORLAT</a:t>
            </a:r>
            <a:r>
              <a:rPr lang="hu-HU" sz="2400"/>
              <a:t>: a törvény nem ismerése nem mentesít 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/>
              <a:t>                        kötelesség és felelősség alól</a:t>
            </a:r>
          </a:p>
          <a:p>
            <a:pPr>
              <a:lnSpc>
                <a:spcPct val="90000"/>
              </a:lnSpc>
              <a:buFontTx/>
              <a:buNone/>
            </a:pPr>
            <a:endParaRPr lang="hu-HU" sz="2400"/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 b="1"/>
              <a:t>EREDMÉNY</a:t>
            </a:r>
            <a:r>
              <a:rPr lang="hu-HU" sz="2400"/>
              <a:t> ha: Nincs bűn és bűnhődés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sz="2400"/>
              <a:t>                            Van egészség, biztonság</a:t>
            </a: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C:\Users\Hajzer Menyhért\Documents\1balesetek\Continentál\építőgépek 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28604"/>
            <a:ext cx="4394775" cy="6232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6499" name="Picture 3" descr="szombathelyi továbbképzés 0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71670" y="285728"/>
            <a:ext cx="5183107" cy="5840435"/>
          </a:xfrm>
          <a:noFill/>
          <a:ln/>
        </p:spPr>
      </p:pic>
    </p:spTree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0" y="6629400"/>
            <a:ext cx="4648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hu-HU" sz="1000" b="1"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94211" name="Picture 3" descr="happy driv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828800"/>
            <a:ext cx="3325813" cy="301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2" name="Picture 4" descr="road r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86000"/>
            <a:ext cx="4373563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539750" y="333375"/>
            <a:ext cx="7994650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KÖSZÖNÖM  A MEGTISZTELŐ FIGYELMET</a:t>
            </a: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endParaRPr lang="hu-HU" sz="16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defRPr/>
            </a:pPr>
            <a:r>
              <a:rPr lang="hu-H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hu-HU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BIZTONSÁGOS HAZATÉRÉST KÍVÁNOK</a:t>
            </a:r>
          </a:p>
        </p:txBody>
      </p:sp>
      <p:pic>
        <p:nvPicPr>
          <p:cNvPr id="94214" name="Picture 2" descr="C:\Users\Public\Documents\prezentációhoz képek\PREZ.-hoz VEGYES KÉPEK\itt a vége zárókép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000250"/>
            <a:ext cx="2759075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u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8001000" cy="5627712"/>
          </a:xfrm>
        </p:spPr>
        <p:txBody>
          <a:bodyPr/>
          <a:lstStyle/>
          <a:p>
            <a:pPr algn="l"/>
            <a:br>
              <a:rPr lang="en-US" sz="2400" dirty="0">
                <a:solidFill>
                  <a:srgbClr val="000000"/>
                </a:solidFill>
              </a:rPr>
            </a:br>
            <a:r>
              <a:rPr lang="hu-HU" sz="3600" dirty="0">
                <a:solidFill>
                  <a:srgbClr val="000000"/>
                </a:solidFill>
              </a:rPr>
              <a:t>Egy új gyakorlat</a:t>
            </a:r>
            <a:r>
              <a:rPr lang="en-US" sz="3600" dirty="0">
                <a:solidFill>
                  <a:srgbClr val="000000"/>
                </a:solidFill>
              </a:rPr>
              <a:t> </a:t>
            </a:r>
            <a:br>
              <a:rPr lang="en-US" sz="3600" dirty="0">
                <a:solidFill>
                  <a:srgbClr val="000000"/>
                </a:solidFill>
              </a:rPr>
            </a:br>
            <a:r>
              <a:rPr lang="hu-HU" sz="3600" b="1" dirty="0">
                <a:solidFill>
                  <a:srgbClr val="000000"/>
                </a:solidFill>
              </a:rPr>
              <a:t>Zárt térbe lépéshez</a:t>
            </a:r>
            <a:r>
              <a:rPr lang="en-US" sz="2400" b="1" dirty="0">
                <a:solidFill>
                  <a:srgbClr val="000000"/>
                </a:solidFill>
                <a:effectLst/>
              </a:rPr>
              <a:t> </a:t>
            </a:r>
            <a:br>
              <a:rPr lang="en-US" sz="2400" b="1" dirty="0">
                <a:solidFill>
                  <a:srgbClr val="000000"/>
                </a:solidFill>
                <a:effectLst/>
              </a:rPr>
            </a:br>
            <a:br>
              <a:rPr lang="en-US" sz="2400" b="1" dirty="0">
                <a:solidFill>
                  <a:srgbClr val="000000"/>
                </a:solidFill>
                <a:effectLst/>
              </a:rPr>
            </a:br>
            <a:r>
              <a:rPr lang="hu-HU" sz="2400" b="1" dirty="0">
                <a:solidFill>
                  <a:srgbClr val="000000"/>
                </a:solidFill>
                <a:effectLst/>
              </a:rPr>
              <a:t>Különlegességek:</a:t>
            </a:r>
            <a:br>
              <a:rPr lang="hu-HU" sz="2400" b="1" dirty="0">
                <a:solidFill>
                  <a:srgbClr val="000000"/>
                </a:solidFill>
                <a:effectLst/>
              </a:rPr>
            </a:br>
            <a:br>
              <a:rPr lang="hu-HU" sz="2400" b="1" dirty="0">
                <a:solidFill>
                  <a:srgbClr val="000000"/>
                </a:solidFill>
                <a:effectLst/>
              </a:rPr>
            </a:br>
            <a:r>
              <a:rPr lang="hu-HU" sz="2400" b="1" dirty="0" err="1">
                <a:solidFill>
                  <a:srgbClr val="000000"/>
                </a:solidFill>
                <a:effectLst/>
              </a:rPr>
              <a:t>Egyedi,speciális</a:t>
            </a:r>
            <a:r>
              <a:rPr lang="hu-HU" sz="2400" b="1" dirty="0">
                <a:solidFill>
                  <a:srgbClr val="000000"/>
                </a:solidFill>
                <a:effectLst/>
              </a:rPr>
              <a:t> védőkesztyű</a:t>
            </a:r>
            <a:br>
              <a:rPr lang="en-US" sz="2400" b="1" dirty="0">
                <a:solidFill>
                  <a:srgbClr val="000000"/>
                </a:solidFill>
                <a:effectLst/>
              </a:rPr>
            </a:br>
            <a:r>
              <a:rPr lang="hu-HU" sz="2400" b="1" dirty="0">
                <a:solidFill>
                  <a:srgbClr val="000000"/>
                </a:solidFill>
                <a:effectLst/>
              </a:rPr>
              <a:t>Veszély azonosítási gyakorlat</a:t>
            </a:r>
            <a:br>
              <a:rPr lang="en-US" sz="2400" b="1" dirty="0">
                <a:solidFill>
                  <a:srgbClr val="000000"/>
                </a:solidFill>
                <a:effectLst/>
              </a:rPr>
            </a:br>
            <a:r>
              <a:rPr lang="hu-HU" sz="2400" b="1" dirty="0">
                <a:solidFill>
                  <a:srgbClr val="000000"/>
                </a:solidFill>
                <a:effectLst/>
              </a:rPr>
              <a:t>Zárt térbe lépő személy kijelölése</a:t>
            </a:r>
            <a:br>
              <a:rPr lang="en-US" sz="2400" b="1" dirty="0">
                <a:solidFill>
                  <a:srgbClr val="000000"/>
                </a:solidFill>
                <a:effectLst/>
              </a:rPr>
            </a:br>
            <a:r>
              <a:rPr lang="hu-HU" sz="2400" b="1" dirty="0">
                <a:solidFill>
                  <a:srgbClr val="000000"/>
                </a:solidFill>
                <a:effectLst/>
              </a:rPr>
              <a:t>Zárt tér elhagyása</a:t>
            </a:r>
            <a:br>
              <a:rPr lang="en-US" sz="2400" b="1" dirty="0">
                <a:solidFill>
                  <a:srgbClr val="000000"/>
                </a:solidFill>
                <a:effectLst/>
              </a:rPr>
            </a:br>
            <a:endParaRPr lang="en-US" sz="2400" b="1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243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352800" y="5638800"/>
            <a:ext cx="464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4038600" y="5943600"/>
            <a:ext cx="33528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>
                <a:solidFill>
                  <a:schemeClr val="tx2"/>
                </a:solidFill>
              </a:rPr>
              <a:t>Különlegesen erős védőkesztyű installálása.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153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162800" cy="6858000"/>
          </a:xfrm>
          <a:prstGeom prst="rect">
            <a:avLst/>
          </a:prstGeom>
          <a:noFill/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90600" y="4876800"/>
            <a:ext cx="2438400" cy="1328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>
                <a:solidFill>
                  <a:schemeClr val="tx2"/>
                </a:solidFill>
              </a:rPr>
              <a:t>Helyes eljárás:</a:t>
            </a:r>
          </a:p>
          <a:p>
            <a:pPr>
              <a:spcBef>
                <a:spcPct val="50000"/>
              </a:spcBef>
            </a:pPr>
            <a:r>
              <a:rPr lang="hu-HU" b="1">
                <a:solidFill>
                  <a:schemeClr val="tx2"/>
                </a:solidFill>
              </a:rPr>
              <a:t>Figyelő biztosítja a zárt térbe lépő dolgozót.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ic15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5257800" y="5486400"/>
            <a:ext cx="36576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>
                <a:solidFill>
                  <a:schemeClr val="tx2"/>
                </a:solidFill>
              </a:rPr>
              <a:t>Megfelelő világítás használata a zárt térben.</a:t>
            </a:r>
            <a:endParaRPr lang="en-US" b="1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126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876800" y="533400"/>
            <a:ext cx="251460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/>
              <a:t>Veszély azonosítás.</a:t>
            </a:r>
            <a:endParaRPr lang="en-US" b="1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pic199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562600" y="533400"/>
            <a:ext cx="31242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/>
              <a:t>Kockázat csökkentés szükséges!!!!</a:t>
            </a:r>
            <a:endParaRPr lang="en-US" b="1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ic118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6629400" cy="6858000"/>
          </a:xfrm>
          <a:prstGeom prst="rect">
            <a:avLst/>
          </a:prstGeom>
          <a:noFill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334000" y="5486400"/>
            <a:ext cx="23622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/>
              <a:t>Egyéni védőeszköz használat közben!</a:t>
            </a:r>
            <a:endParaRPr lang="en-US" b="1"/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5943600" y="2514600"/>
            <a:ext cx="1600200" cy="15240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pic139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0"/>
            <a:ext cx="4643438" cy="6858000"/>
          </a:xfrm>
          <a:prstGeom prst="rect">
            <a:avLst/>
          </a:prstGeom>
          <a:noFill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810000" y="6019800"/>
            <a:ext cx="21336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/>
              <a:t>Távozás a zárt térből.</a:t>
            </a:r>
            <a:endParaRPr lang="en-US" b="1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pic11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0"/>
            <a:ext cx="6324600" cy="6858000"/>
          </a:xfrm>
          <a:prstGeom prst="rect">
            <a:avLst/>
          </a:prstGeo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495800" y="5715000"/>
            <a:ext cx="3124200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/>
              <a:t>Feladat megfelelően elvégezve! (Lesz vacsora!)</a:t>
            </a:r>
            <a:endParaRPr lang="en-US" b="1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3751</TotalTime>
  <Words>3141</Words>
  <Application>Microsoft Office PowerPoint</Application>
  <PresentationFormat>Diavetítés a képernyőre (4:3 oldalarány)</PresentationFormat>
  <Paragraphs>268</Paragraphs>
  <Slides>124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124</vt:i4>
      </vt:variant>
    </vt:vector>
  </HeadingPairs>
  <TitlesOfParts>
    <vt:vector size="134" baseType="lpstr">
      <vt:lpstr>Arial Black</vt:lpstr>
      <vt:lpstr>Calibri</vt:lpstr>
      <vt:lpstr>Century Schoolbook</vt:lpstr>
      <vt:lpstr>Comic Sans MS</vt:lpstr>
      <vt:lpstr>Garamond</vt:lpstr>
      <vt:lpstr>Times New Roman</vt:lpstr>
      <vt:lpstr>Verdana</vt:lpstr>
      <vt:lpstr>Wingdings</vt:lpstr>
      <vt:lpstr>Wingdings 2</vt:lpstr>
      <vt:lpstr>Loggia</vt:lpstr>
      <vt:lpstr>Az egyéni védőeszközök Meghatározásával, biztosításával, használata ellenőrzésének és megkövetelésének előírása, illetve anomáliái a szakértői esetek kapcsán is.</vt:lpstr>
      <vt:lpstr>Egyéni védőeszközök</vt:lpstr>
      <vt:lpstr>Egyéni védőeszközök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Az egyéni védőeszközök szerepe</vt:lpstr>
      <vt:lpstr>PowerPoint-bemutató</vt:lpstr>
      <vt:lpstr>PowerPoint-bemutató</vt:lpstr>
      <vt:lpstr>PowerPoint-bemutató</vt:lpstr>
      <vt:lpstr>PowerPoint-bemutató</vt:lpstr>
      <vt:lpstr>AZ EGYÉNI VÉDELEM HELYE A BALESET-MEGELŐZÉS ÉS A MUNKAEGÉSZSÉGÜGYI PREVENCIÓ RENDSZERÉBEN </vt:lpstr>
      <vt:lpstr>MUNKAVÉDELMI TÖRVÉNY AZ EGYÉNI VÉDŐESZKÖZÖKRŐL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Egyéni védőeszköz elnevezései</vt:lpstr>
      <vt:lpstr>Az egyéni védőeszközök kategóriái </vt:lpstr>
      <vt:lpstr>PowerPoint-bemutató</vt:lpstr>
      <vt:lpstr>A védőeszköz védelmi szintje </vt:lpstr>
      <vt:lpstr>Az egyéni védőeszköz általános követelményei</vt:lpstr>
      <vt:lpstr>CE jelölés</vt:lpstr>
      <vt:lpstr>Tájékoztató  </vt:lpstr>
      <vt:lpstr>A munkavédelmi képviselő szerepe az egyéni védőeszköz ellátás során </vt:lpstr>
      <vt:lpstr>Szabványok alkalmazása</vt:lpstr>
      <vt:lpstr>Szabványok alkalmazása</vt:lpstr>
      <vt:lpstr>                   fejvédelem</vt:lpstr>
      <vt:lpstr> fejvédelem</vt:lpstr>
      <vt:lpstr>A fejvédelem jelentősége</vt:lpstr>
      <vt:lpstr>Rendeltetésszerű használat</vt:lpstr>
      <vt:lpstr>Rendeltetésszerű használat</vt:lpstr>
      <vt:lpstr>HASZNÁLHATÓSÁG</vt:lpstr>
      <vt:lpstr>PowerPoint-bemutató</vt:lpstr>
      <vt:lpstr>EN 812 SZABVÁNY  ÜTÉSÁLLÓ SAPKA</vt:lpstr>
      <vt:lpstr>EN 812 SZABVÁNY  ÜTÉSÁLLÓ SAPKA</vt:lpstr>
      <vt:lpstr>Android alapú okossisak </vt:lpstr>
      <vt:lpstr>PowerPoint-bemutató</vt:lpstr>
      <vt:lpstr>PowerPoint-bemutató</vt:lpstr>
      <vt:lpstr>PowerPoint-bemutató</vt:lpstr>
      <vt:lpstr>VAN-E ELŐÍRÁS A SISAKOK SZINJELÖLÉSÉRE</vt:lpstr>
      <vt:lpstr>VAN-E ELŐÍRÁS A SISAKOK SZINJELÖLÉSÉRE</vt:lpstr>
      <vt:lpstr>SZEMÉS ARCVÉDELEM</vt:lpstr>
      <vt:lpstr>lézersugárzások hatásai és a sugárvédelem</vt:lpstr>
      <vt:lpstr>lézersugárzások hatásai és a sugárvédelem</vt:lpstr>
      <vt:lpstr>          ARC és SZEMVÉDELEM</vt:lpstr>
      <vt:lpstr>         ARC és SZEMVÉDELEM</vt:lpstr>
      <vt:lpstr>PowerPoint-bemutató</vt:lpstr>
      <vt:lpstr>Öntvény tisztítás</vt:lpstr>
      <vt:lpstr>Öntvény tisztítás</vt:lpstr>
      <vt:lpstr>                Hallásvédelem</vt:lpstr>
      <vt:lpstr>A zajhatások elviselése és a halláskárosodás</vt:lpstr>
      <vt:lpstr>              Hallásvédelem</vt:lpstr>
      <vt:lpstr>                  Hallásvédelem</vt:lpstr>
      <vt:lpstr>HALLÁSKÁROSODÁS</vt:lpstr>
      <vt:lpstr>            Hallásvédelem</vt:lpstr>
      <vt:lpstr>ZAJ ELLENIVÉDELEN ANNO</vt:lpstr>
      <vt:lpstr>ZAJ ELLENIVÉDELEN ANNO</vt:lpstr>
      <vt:lpstr>     ZAJ ELLENIVÉDELEN ANNO</vt:lpstr>
      <vt:lpstr>PowerPoint-bemutató</vt:lpstr>
      <vt:lpstr>              Kézvédelem</vt:lpstr>
      <vt:lpstr>PowerPoint-bemutató</vt:lpstr>
      <vt:lpstr>PowerPoint-bemutató</vt:lpstr>
      <vt:lpstr>Változások a jelölésben</vt:lpstr>
      <vt:lpstr>PowerPoint-bemutató</vt:lpstr>
      <vt:lpstr>          védőkesztyű maradvány</vt:lpstr>
      <vt:lpstr>                        Lábvédelem</vt:lpstr>
      <vt:lpstr>               Ki, mit vár el???!!!</vt:lpstr>
      <vt:lpstr>PowerPoint-bemutató</vt:lpstr>
      <vt:lpstr>Védelmi képességük szerint három kategóriába sorolják</vt:lpstr>
      <vt:lpstr>Drén szalag tűzés !!!!</vt:lpstr>
      <vt:lpstr>             „morze-kód „  cipő</vt:lpstr>
      <vt:lpstr>             LÉGZÉSVÉDELEM</vt:lpstr>
      <vt:lpstr>Megfelelő légzésvédő kiválasztása</vt:lpstr>
      <vt:lpstr>szűrt-és nyomólevegős légzésvédőkfelhasználási területei</vt:lpstr>
      <vt:lpstr>                  OXIGÉNHIÁNY</vt:lpstr>
      <vt:lpstr>     A szűrőbetétek élettartama</vt:lpstr>
      <vt:lpstr>Élettartam indikátoros szűrőbetét</vt:lpstr>
      <vt:lpstr>        VÉDŐRUHÁZATOK</vt:lpstr>
      <vt:lpstr>Védelmi típusok és teljesítményosztályok</vt:lpstr>
      <vt:lpstr>    UV sugárzáselleni védelem</vt:lpstr>
      <vt:lpstr>A védőruházatokon elhelyezett                 piktogramok és jelölések </vt:lpstr>
      <vt:lpstr>A védőruházatokon elhelyezett piktogramok és jelölések</vt:lpstr>
      <vt:lpstr>        Leesés elleni védelem</vt:lpstr>
      <vt:lpstr>Bibliai korú a munkavédelem….?..!!!!!</vt:lpstr>
      <vt:lpstr>A leesés ellen védő eszközök helyes kiválasztásának gyakorlata</vt:lpstr>
      <vt:lpstr>A leesés ellen védő eszközök helyes kiválasztásának gyakorlata</vt:lpstr>
      <vt:lpstr>    LEESÉS ELLENI VÉDELEM</vt:lpstr>
      <vt:lpstr>         BÁTRAKÉ A JELEN!?!?</vt:lpstr>
      <vt:lpstr>       LEESÉS ELLENI VÉDELEM</vt:lpstr>
      <vt:lpstr>                      FUTÓKÖTÉL</vt:lpstr>
      <vt:lpstr>       LEESÉS ELLENI VÉDELEM</vt:lpstr>
      <vt:lpstr>LEESÉS ELLENI VÉDŐESZKÖZ !?!?</vt:lpstr>
      <vt:lpstr>      LEESÉS ELLENI VÉDELEM</vt:lpstr>
      <vt:lpstr>PowerPoint-bemutató</vt:lpstr>
      <vt:lpstr>PowerPoint-bemutató</vt:lpstr>
      <vt:lpstr>PowerPoint-bemutató</vt:lpstr>
      <vt:lpstr>PowerPoint-bemutató</vt:lpstr>
      <vt:lpstr>PowerPoint-bemutató</vt:lpstr>
      <vt:lpstr> Egy új gyakorlat  Zárt térbe lépéshez   Különlegességek:  Egyedi,speciális védőkesztyű Veszély azonosítási gyakorlat Zárt térbe lépő személy kijelölése Zárt tér elhagyása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EGYÉNI VÉDŐESZKÖZÖK</dc:title>
  <dc:creator>Menyus</dc:creator>
  <cp:lastModifiedBy>kliens</cp:lastModifiedBy>
  <cp:revision>231</cp:revision>
  <dcterms:created xsi:type="dcterms:W3CDTF">2013-04-25T08:34:20Z</dcterms:created>
  <dcterms:modified xsi:type="dcterms:W3CDTF">2026-09-30T12:35:57Z</dcterms:modified>
</cp:coreProperties>
</file>