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2"/>
      <p:bold r:id="rId23"/>
      <p:italic r:id="rId24"/>
      <p:boldItalic r:id="rId25"/>
    </p:embeddedFont>
    <p:embeddedFont>
      <p:font typeface="Roboto Slab" pitchFamily="2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61c00b47c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61c00b47c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9a04e60da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9a04e60da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be352955f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be352955f5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61c00b47c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61c00b47c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a04e60da7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a04e60da7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be352955f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be352955f5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61c00b47c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61c00b47c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61c00b47cb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61c00b47cb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be352955f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be352955f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be352955f5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be352955f5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9a04e60da7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9a04e60da7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be087a1f4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be087a1f46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be087a1f4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be087a1f4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be087a1f46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be087a1f46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be087a1f46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be087a1f46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be087a1f4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be087a1f4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be352955f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be352955f5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be087a1f4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be087a1f4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7498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  <p:sp>
        <p:nvSpPr>
          <p:cNvPr id="24" name="Google Shape;24;p4"/>
          <p:cNvSpPr txBox="1"/>
          <p:nvPr/>
        </p:nvSpPr>
        <p:spPr>
          <a:xfrm>
            <a:off x="7168050" y="4749900"/>
            <a:ext cx="1837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Dr. Nagy Marcell 2024.03.01.</a:t>
            </a:r>
            <a:endParaRPr sz="10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ptijus.hu/optijus/lawtext/A2300109.TV#sidlawrefP(6)B(1)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munkaegeszsegugy.hu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232525" y="1452900"/>
            <a:ext cx="6689700" cy="160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3700"/>
              <a:t> foglalkozás-egészségügyi jogszabályok és a valóság</a:t>
            </a:r>
            <a:endParaRPr sz="3700"/>
          </a:p>
        </p:txBody>
      </p:sp>
      <p:sp>
        <p:nvSpPr>
          <p:cNvPr id="64" name="Google Shape;64;p13"/>
          <p:cNvSpPr txBox="1"/>
          <p:nvPr/>
        </p:nvSpPr>
        <p:spPr>
          <a:xfrm>
            <a:off x="7168050" y="4749900"/>
            <a:ext cx="1837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Dr. Nagy Marcell 2024.03.01.</a:t>
            </a:r>
            <a:endParaRPr sz="10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387900" y="1870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3000">
                <a:latin typeface="Roboto Slab"/>
                <a:ea typeface="Roboto Slab"/>
                <a:cs typeface="Roboto Slab"/>
                <a:sym typeface="Roboto Slab"/>
              </a:rPr>
              <a:t>Mivel kezdődik minden előadás bármely témában a szakmai továbbképzéseken?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Jogszabályi háttér</a:t>
            </a:r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latin typeface="Arial"/>
                <a:ea typeface="Arial"/>
                <a:cs typeface="Arial"/>
                <a:sym typeface="Arial"/>
              </a:rPr>
              <a:t>jelenleg legfontosabb változás: Mvt 49.§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 </a:t>
            </a:r>
            <a:r>
              <a:rPr lang="hu" sz="1500"/>
              <a:t>megállapította: </a:t>
            </a:r>
            <a:r>
              <a:rPr lang="hu" sz="1500" u="sng">
                <a:solidFill>
                  <a:schemeClr val="hlink"/>
                </a:solidFill>
                <a:hlinkClick r:id="rId3"/>
              </a:rPr>
              <a:t>2023. évi CIX. törvény 6. § (1)</a:t>
            </a:r>
            <a:r>
              <a:rPr lang="hu" sz="1500"/>
              <a:t>. Hatályos: 2024. IX. 1-től.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marR="101600" lvl="0" indent="0" algn="just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hu" sz="900">
                <a:latin typeface="Arial"/>
                <a:ea typeface="Arial"/>
                <a:cs typeface="Arial"/>
                <a:sym typeface="Arial"/>
              </a:rPr>
              <a:t>49. § (1)67  A munkavállaló csak olyan munkára és akkor alkalmazható, ha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900">
                <a:latin typeface="Arial"/>
                <a:ea typeface="Arial"/>
                <a:cs typeface="Arial"/>
                <a:sym typeface="Arial"/>
              </a:rPr>
              <a:t>a) annak ellátásához </a:t>
            </a:r>
            <a:r>
              <a:rPr lang="hu" sz="9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megfelelő élettani adottságokkal rendelkezik</a:t>
            </a:r>
            <a:r>
              <a:rPr lang="hu" sz="900">
                <a:latin typeface="Arial"/>
                <a:ea typeface="Arial"/>
                <a:cs typeface="Arial"/>
                <a:sym typeface="Arial"/>
              </a:rPr>
              <a:t>,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900">
                <a:latin typeface="Arial"/>
                <a:ea typeface="Arial"/>
                <a:cs typeface="Arial"/>
                <a:sym typeface="Arial"/>
              </a:rPr>
              <a:t>b) </a:t>
            </a:r>
            <a:r>
              <a:rPr lang="hu" sz="9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foglalkoztatása az egészségét, testi épségét</a:t>
            </a:r>
            <a:r>
              <a:rPr lang="hu" sz="900">
                <a:latin typeface="Arial"/>
                <a:ea typeface="Arial"/>
                <a:cs typeface="Arial"/>
                <a:sym typeface="Arial"/>
              </a:rPr>
              <a:t>, illetve a fiatalkorú egészséges fejlődését</a:t>
            </a:r>
            <a:r>
              <a:rPr lang="hu" sz="9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károsan nem befolyásolja</a:t>
            </a:r>
            <a:r>
              <a:rPr lang="hu" sz="900">
                <a:latin typeface="Arial"/>
                <a:ea typeface="Arial"/>
                <a:cs typeface="Arial"/>
                <a:sym typeface="Arial"/>
              </a:rPr>
              <a:t>,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900">
                <a:latin typeface="Arial"/>
                <a:ea typeface="Arial"/>
                <a:cs typeface="Arial"/>
                <a:sym typeface="Arial"/>
              </a:rPr>
              <a:t>c) foglalkoztatása nem jelent veszélyt a munkavállaló reprodukciós képességére, magzatára,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900">
                <a:latin typeface="Arial"/>
                <a:ea typeface="Arial"/>
                <a:cs typeface="Arial"/>
                <a:sym typeface="Arial"/>
              </a:rPr>
              <a:t>d) mások egészségét, testi épségét nem veszélyezteti és a munkára – jogszabályban meghatározottak szerint – alkalmasnak bizonyult.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900">
                <a:latin typeface="Arial"/>
                <a:ea typeface="Arial"/>
                <a:cs typeface="Arial"/>
                <a:sym typeface="Arial"/>
              </a:rPr>
              <a:t>(1a)  </a:t>
            </a:r>
            <a:r>
              <a:rPr lang="hu" sz="9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Jogszabályban meghatározott esetekben vagy a munkáltató erre irányuló döntése esetén – az (1b) bekezdésben meghatározott kivétellel – a munkára való alkalmasságról jogszabályban meghatározott orvosi vizsgálat alapján kell dönteni.</a:t>
            </a:r>
            <a:endParaRPr sz="9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900">
                <a:latin typeface="Arial"/>
                <a:ea typeface="Arial"/>
                <a:cs typeface="Arial"/>
                <a:sym typeface="Arial"/>
              </a:rPr>
              <a:t>(1b) Az (1a) bekezdést nem kell alkalmazni, ha szervezett munkavégzésre irányuló jogviszonyt szabályozó jogszabály az érintett tekintetében sajátos egészségi alkalmassági követelményről rendelkezik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marL="0" marR="1016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i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1501" y="228600"/>
            <a:ext cx="5456725" cy="461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Értelmezés</a:t>
            </a:r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8368200" cy="17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350">
                <a:latin typeface="Arial"/>
                <a:ea typeface="Arial"/>
                <a:cs typeface="Arial"/>
                <a:sym typeface="Arial"/>
              </a:rPr>
              <a:t>EDDIG: a munkaköri alkalmassági vizsgálat mindenkinek kötelező törvény és jogszabályok alapján</a:t>
            </a: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marL="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marL="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350">
                <a:latin typeface="Arial"/>
                <a:ea typeface="Arial"/>
                <a:cs typeface="Arial"/>
                <a:sym typeface="Arial"/>
              </a:rPr>
              <a:t>2024.09.01-től: </a:t>
            </a: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marL="137160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350">
                <a:latin typeface="Arial"/>
                <a:ea typeface="Arial"/>
                <a:cs typeface="Arial"/>
                <a:sym typeface="Arial"/>
              </a:rPr>
              <a:t>- a munkaköri alkalmassági vizsgálat kötelező </a:t>
            </a:r>
            <a:r>
              <a:rPr lang="hu" sz="1350" u="sng">
                <a:latin typeface="Arial"/>
                <a:ea typeface="Arial"/>
                <a:cs typeface="Arial"/>
                <a:sym typeface="Arial"/>
              </a:rPr>
              <a:t>törvény és jogszabályok alapján</a:t>
            </a:r>
            <a:endParaRPr sz="1350" u="sng">
              <a:latin typeface="Arial"/>
              <a:ea typeface="Arial"/>
              <a:cs typeface="Arial"/>
              <a:sym typeface="Arial"/>
            </a:endParaRPr>
          </a:p>
          <a:p>
            <a:pPr marL="137160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350">
                <a:latin typeface="Arial"/>
                <a:ea typeface="Arial"/>
                <a:cs typeface="Arial"/>
                <a:sym typeface="Arial"/>
              </a:rPr>
              <a:t>- a munkaköri alkalmassági vizsgálat kötelező </a:t>
            </a:r>
            <a:r>
              <a:rPr lang="hu" sz="1350" u="sng">
                <a:latin typeface="Arial"/>
                <a:ea typeface="Arial"/>
                <a:cs typeface="Arial"/>
                <a:sym typeface="Arial"/>
              </a:rPr>
              <a:t>munkáltatói döntés (=kocka) alapján</a:t>
            </a:r>
            <a:endParaRPr sz="1350" u="sng">
              <a:latin typeface="Arial"/>
              <a:ea typeface="Arial"/>
              <a:cs typeface="Arial"/>
              <a:sym typeface="Arial"/>
            </a:endParaRPr>
          </a:p>
          <a:p>
            <a:pPr marL="137160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350">
                <a:latin typeface="Arial"/>
                <a:ea typeface="Arial"/>
                <a:cs typeface="Arial"/>
                <a:sym typeface="Arial"/>
              </a:rPr>
              <a:t>- a munkaköri alkalmassági vizsgálat </a:t>
            </a:r>
            <a:r>
              <a:rPr lang="hu" sz="1350" u="sng">
                <a:latin typeface="Arial"/>
                <a:ea typeface="Arial"/>
                <a:cs typeface="Arial"/>
                <a:sym typeface="Arial"/>
              </a:rPr>
              <a:t>elhagyható</a:t>
            </a:r>
            <a:endParaRPr sz="1350" u="sng">
              <a:latin typeface="Arial"/>
              <a:ea typeface="Arial"/>
              <a:cs typeface="Arial"/>
              <a:sym typeface="Arial"/>
            </a:endParaRPr>
          </a:p>
          <a:p>
            <a:pPr marL="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marL="0" marR="1016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marL="520700" marR="101600" lvl="0" indent="152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latin typeface="Arial"/>
              <a:ea typeface="Arial"/>
              <a:cs typeface="Arial"/>
              <a:sym typeface="Arial"/>
            </a:endParaRPr>
          </a:p>
          <a:p>
            <a:pPr marL="0" marR="1016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i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89" name="Google Shape;89;p17"/>
          <p:cNvSpPr txBox="1"/>
          <p:nvPr/>
        </p:nvSpPr>
        <p:spPr>
          <a:xfrm>
            <a:off x="404025" y="3612875"/>
            <a:ext cx="7738500" cy="7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1016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350">
                <a:solidFill>
                  <a:schemeClr val="accent6"/>
                </a:solidFill>
              </a:rPr>
              <a:t>Értelmezés KKV módra: újságban írták, hogy 2024-től már nem kell FESZ, </a:t>
            </a:r>
            <a:endParaRPr sz="1350">
              <a:solidFill>
                <a:schemeClr val="accent6"/>
              </a:solidFill>
            </a:endParaRPr>
          </a:p>
          <a:p>
            <a:pPr marL="0" marR="1016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" sz="1350">
                <a:solidFill>
                  <a:schemeClr val="accent6"/>
                </a:solidFill>
              </a:rPr>
              <a:t>felmondja a szerződést </a:t>
            </a:r>
            <a:endParaRPr sz="180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Mit kell tudni a munkáltatónak?</a:t>
            </a:r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hu"/>
              <a:t>El tudja dönteni, hogy valaki ránézésre alkalmas? Mi van, ha mégsem?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hu"/>
              <a:t>A FESZ igénybevétele továbbra is mindenkinek kötelező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hu"/>
              <a:t>FESZ ≠ alkalmasságvizsgálat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hu"/>
              <a:t>A munkáltató érdeke, hogy ha már mindenképp fizetni kell, legalább minőséget kapjon a pénzéért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hu"/>
              <a:t>A munkavédelmi bírságok 10x-re emelkedtek, és komoly súlyosbító (szorzó) tényező, ha nem tesz meg valamit, ami az ő felelőssége, és ez hozzájárul az  egészségkárosodáshoz	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3300" y="76200"/>
            <a:ext cx="3943650" cy="4926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Mit tehet most a fogleü?</a:t>
            </a:r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a többi 15 munkaegészségügyi szaktevékenység végzése, munkahigiénés feladatok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népegészségügyi feladatok felvállalása és végzése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szorosabb, élő kapcsolat kiépítése a munkáltatókkal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testreszabott egészségmegőrző, egészségfejlesztési programok a munkáltatóknál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szakmai felelősségvállalás, szakmai alapú döntéshozatal erősítése	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Mit szeretne az orvosszakma?</a:t>
            </a:r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(nem stratáriális, ötletszerű, szakmaiatlan jogszabályalkotást)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népegészségügyi hasznot hajtani (szűrőprogramok)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általános beutalási jogosultság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fogleü finanszírozás biztosítás-alapúvá tétele (B-M rendszer)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rendszerátalakítás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hu"/>
              <a:t>ABCD eltörlése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hu"/>
              <a:t>területi korlátozások bevezetése, kapacitáskorlátok felülvizsgálata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 sz="1800"/>
              <a:t>szakmai</a:t>
            </a:r>
            <a:r>
              <a:rPr lang="hu"/>
              <a:t> felügyelet és ellenőrzés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 sz="1800"/>
              <a:t>főállású</a:t>
            </a:r>
            <a:r>
              <a:rPr lang="hu"/>
              <a:t> fogleü orvosok arányának növelése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szakképzés megerősítése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2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1" name="Google Shape;1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7925" y="76200"/>
            <a:ext cx="3629224" cy="500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Mit tehetünk együtt?</a:t>
            </a:r>
            <a:endParaRPr/>
          </a:p>
        </p:txBody>
      </p:sp>
      <p:sp>
        <p:nvSpPr>
          <p:cNvPr id="127" name="Google Shape;127;p23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a munkavédelem értelmezhetetlen a fogleü nélkül, együtt kell fellépni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a hibák állandó felemlegetése helyett az elérendő cél hangsúlyozása minden fórumon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a munkáltatók ösztönzése és terelése a minőségi munkaegészségügy irányába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hu"/>
              <a:t>megértetni a munkáltatókkal, hogy a dolgozók egészségének megőrzése  pénzügyi megtakarítást jelent már középtávon is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hu"/>
              <a:t>				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E13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/>
        </p:nvSpPr>
        <p:spPr>
          <a:xfrm>
            <a:off x="449850" y="533400"/>
            <a:ext cx="63036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3000">
                <a:solidFill>
                  <a:srgbClr val="FFD966"/>
                </a:solidFill>
                <a:latin typeface="Roboto"/>
                <a:ea typeface="Roboto"/>
                <a:cs typeface="Roboto"/>
                <a:sym typeface="Roboto"/>
              </a:rPr>
              <a:t>Peres esetek - a pénztáros</a:t>
            </a:r>
            <a:endParaRPr sz="3000">
              <a:solidFill>
                <a:srgbClr val="FFD9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24"/>
          <p:cNvSpPr txBox="1"/>
          <p:nvPr/>
        </p:nvSpPr>
        <p:spPr>
          <a:xfrm>
            <a:off x="449850" y="1454700"/>
            <a:ext cx="8267700" cy="15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solidFill>
                  <a:schemeClr val="dk1"/>
                </a:solidFill>
              </a:rPr>
              <a:t>Az ügy alapvetően egy gerincproblémával küzdő ember ügye, a kérdés az volt, hogy megfelelően foglalkoztatta-e a munkáltató, az egészségi állapotának, megbetegedéseinek figyelembevételével.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solidFill>
                  <a:schemeClr val="dk1"/>
                </a:solidFill>
              </a:rPr>
              <a:t>Kérdés: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solidFill>
                  <a:schemeClr val="dk1"/>
                </a:solidFill>
              </a:rPr>
              <a:t>Amennyiben a felperes korlátozással volt alkalmas a pénztáros munkakör ellátására a 2017. április 18. napjától kezdődő időszakban, úgy mely/melyek volt/voltak ez/ezek a korlátozás(ok) és ez/ezek a korlátozás(ok) a felperes tényleges foglalkoztatása során megvalósult(ak)-e az alperesnél történő foglalkoztatása során?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E13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/>
        </p:nvSpPr>
        <p:spPr>
          <a:xfrm>
            <a:off x="449850" y="533400"/>
            <a:ext cx="63036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3000">
                <a:solidFill>
                  <a:srgbClr val="FFD966"/>
                </a:solidFill>
                <a:latin typeface="Roboto"/>
                <a:ea typeface="Roboto"/>
                <a:cs typeface="Roboto"/>
                <a:sym typeface="Roboto"/>
              </a:rPr>
              <a:t>Peres esetek - a pénztáros</a:t>
            </a:r>
            <a:endParaRPr sz="3000">
              <a:solidFill>
                <a:srgbClr val="FFD9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449850" y="1073700"/>
            <a:ext cx="5113800" cy="31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solidFill>
                  <a:schemeClr val="dk1"/>
                </a:solidFill>
              </a:rPr>
              <a:t>A rendelkezésre álló iratok és tanúvallomások alapján nincs okom kétségbe vonni, hogy Alperes biztosította Felperes számára az orvos által meghatározott korlátozásoknak megfelelő munkát.</a:t>
            </a:r>
            <a:endParaRPr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solidFill>
                  <a:schemeClr val="dk1"/>
                </a:solidFill>
              </a:rPr>
              <a:t>Az a tény, hogy a korlátozások listájában látható 10-kg-os, 20 kg-os és 5 kg-os, valamint nehéz fizikai  munkára vonatkozó korlátozás is, vélelmezhetően több tényezőnek köszönhető. Egyrészt látható …hogy </a:t>
            </a:r>
            <a:r>
              <a:rPr lang="hu">
                <a:solidFill>
                  <a:schemeClr val="accent6"/>
                </a:solidFill>
              </a:rPr>
              <a:t>Felperest az évek alatt több orvos vizsgálta</a:t>
            </a:r>
            <a:r>
              <a:rPr lang="hu">
                <a:solidFill>
                  <a:schemeClr val="dk1"/>
                </a:solidFill>
              </a:rPr>
              <a:t>, …Másrészt látható az is, hogy az Alperes foglalkozás-egészségügyi szolgáltatójának medikai programjában az előző évi ellátás (kórelőzmény) automatikusan átemelésre kerül, illetve </a:t>
            </a:r>
            <a:r>
              <a:rPr lang="hu">
                <a:solidFill>
                  <a:schemeClr val="accent6"/>
                </a:solidFill>
              </a:rPr>
              <a:t>számos pontban negatív státuszt rögzít az orvos</a:t>
            </a:r>
            <a:r>
              <a:rPr lang="hu">
                <a:solidFill>
                  <a:schemeClr val="dk1"/>
                </a:solidFill>
              </a:rPr>
              <a:t>, ami nyilvánvalóan hibás dokumentálás a Felperes állapotának ismeretében (pl. Csontok és ízületek: alakilag épek, és funkcionálisan kornak megfelelőek, Gerinc: A gerinc görbületei megtartottak, ütögetésre nem érzékeny).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40" name="Google Shape;1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9788" y="295513"/>
            <a:ext cx="3362325" cy="482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E13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/>
        </p:nvSpPr>
        <p:spPr>
          <a:xfrm>
            <a:off x="449850" y="533400"/>
            <a:ext cx="63036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3000">
                <a:solidFill>
                  <a:srgbClr val="FFD966"/>
                </a:solidFill>
                <a:latin typeface="Roboto"/>
                <a:ea typeface="Roboto"/>
                <a:cs typeface="Roboto"/>
                <a:sym typeface="Roboto"/>
              </a:rPr>
              <a:t>A szakértő egyéb megállapításai</a:t>
            </a:r>
            <a:endParaRPr sz="3000">
              <a:solidFill>
                <a:srgbClr val="FFD9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26"/>
          <p:cNvSpPr txBox="1"/>
          <p:nvPr/>
        </p:nvSpPr>
        <p:spPr>
          <a:xfrm>
            <a:off x="449850" y="1454700"/>
            <a:ext cx="8267700" cy="15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solidFill>
                  <a:schemeClr val="dk1"/>
                </a:solidFill>
              </a:rPr>
              <a:t>Szakvéleményem szerint az iratokban foglaltak és a betegség kórlefolyása alapján Felperes gerinc- és egyéb betegségeinek hátterében </a:t>
            </a:r>
            <a:r>
              <a:rPr lang="hu">
                <a:solidFill>
                  <a:srgbClr val="FFFF00"/>
                </a:solidFill>
              </a:rPr>
              <a:t>a foglalkozási megbetegedés kizárható</a:t>
            </a:r>
            <a:r>
              <a:rPr lang="hu">
                <a:solidFill>
                  <a:schemeClr val="dk1"/>
                </a:solidFill>
              </a:rPr>
              <a:t>, az ok-okozati összefüggés nem áll fenn. </a:t>
            </a:r>
            <a:r>
              <a:rPr lang="hu">
                <a:solidFill>
                  <a:srgbClr val="FFFF00"/>
                </a:solidFill>
              </a:rPr>
              <a:t>Felperes megbetegedései sorsszerűek</a:t>
            </a:r>
            <a:r>
              <a:rPr lang="hu">
                <a:solidFill>
                  <a:schemeClr val="dk1"/>
                </a:solidFill>
              </a:rPr>
              <a:t>, az panaszokban történő fellángolások és a gerinc további károsodása vonatkozásában a munkakörben fennálló kóroki tényezők és a betegség között ok-okozati összefüggés nem igazolható.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solidFill>
                  <a:schemeClr val="dk1"/>
                </a:solidFill>
              </a:rPr>
              <a:t>Ugyanakkor </a:t>
            </a:r>
            <a:r>
              <a:rPr lang="hu">
                <a:solidFill>
                  <a:schemeClr val="accent6"/>
                </a:solidFill>
              </a:rPr>
              <a:t>súlyos problémának értékelem, hogy a vizsgáló orvosok túlnyomórészt nem foglalkozás-orvostan szakorvosok voltak</a:t>
            </a:r>
            <a:r>
              <a:rPr lang="hu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E13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/>
        </p:nvSpPr>
        <p:spPr>
          <a:xfrm>
            <a:off x="449850" y="533400"/>
            <a:ext cx="63036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3000">
                <a:solidFill>
                  <a:srgbClr val="FFD966"/>
                </a:solidFill>
                <a:latin typeface="Roboto"/>
                <a:ea typeface="Roboto"/>
                <a:cs typeface="Roboto"/>
                <a:sym typeface="Roboto"/>
              </a:rPr>
              <a:t>A doktorok</a:t>
            </a:r>
            <a:endParaRPr sz="3000">
              <a:solidFill>
                <a:srgbClr val="FFD9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553425" y="1454700"/>
            <a:ext cx="8412900" cy="15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hu">
                <a:solidFill>
                  <a:schemeClr val="dk1"/>
                </a:solidFill>
              </a:rPr>
              <a:t>Dr. A 2012.10.19-én vizsgálta a felperest, miközben foglalkozás-orvostan szakvizsgáját 2018.05.08-án szerezte meg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hu">
                <a:solidFill>
                  <a:schemeClr val="dk1"/>
                </a:solidFill>
              </a:rPr>
              <a:t>Dr. B 2013. 10.03-án vizsgálta a felperest, foglalkozás-orvostanból 2018.05.08-án szakvizsgázott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hu">
                <a:solidFill>
                  <a:schemeClr val="dk1"/>
                </a:solidFill>
              </a:rPr>
              <a:t>Dr. C 2014.07.10-én vizsgálta a felperest, ekkor még háziorvostan szakvizsgára készült (melyet 2014.11.28-án szerzett meg), tehát nem is lehetett foglalkozás-orvostan szakorvosjelölt.  Utóbbi szakvizsgáját 2019.05.14-én szerezte meg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hu">
                <a:solidFill>
                  <a:schemeClr val="dk1"/>
                </a:solidFill>
              </a:rPr>
              <a:t>Dr. D 2015.06.25-én vizsgálta felperest, ekkor épp belgyógyászat szakvizsgájára készült, amelyet 2015.11.06-án szerzett meg. Foglalkozás-orvostan szakterületen 2020.05.12-én lett csak szakorvos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hu">
                <a:solidFill>
                  <a:schemeClr val="dk1"/>
                </a:solidFill>
              </a:rPr>
              <a:t>Dr. E foglalkozás-orvostan szakvizsgával sem a vizsgálat időpontjában (2017.05.03.), sem azóta nem rendelkezik, háziorvostan szakorvos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hu">
                <a:solidFill>
                  <a:schemeClr val="dk1"/>
                </a:solidFill>
              </a:rPr>
              <a:t>Dr. F (vizsgálat: 2017.06.08) foglalkozás-orvostan szakvizsgával nem rendelkezik, belgyógyászat és háziorvostan szakorvos.</a:t>
            </a:r>
            <a:endParaRPr>
              <a:solidFill>
                <a:schemeClr val="dk1"/>
              </a:solidFill>
            </a:endParaRPr>
          </a:p>
          <a:p>
            <a:pPr marL="85725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E13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/>
        </p:nvSpPr>
        <p:spPr>
          <a:xfrm>
            <a:off x="449850" y="533400"/>
            <a:ext cx="63036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3000">
                <a:solidFill>
                  <a:srgbClr val="FFD966"/>
                </a:solidFill>
                <a:latin typeface="Roboto"/>
                <a:ea typeface="Roboto"/>
                <a:cs typeface="Roboto"/>
                <a:sym typeface="Roboto"/>
              </a:rPr>
              <a:t>A fel nem tett kérdésre adott válasz</a:t>
            </a:r>
            <a:endParaRPr sz="3000">
              <a:solidFill>
                <a:srgbClr val="FFD9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449850" y="1454700"/>
            <a:ext cx="8267700" cy="15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solidFill>
                  <a:schemeClr val="dk1"/>
                </a:solidFill>
              </a:rPr>
              <a:t>Az, hogy ezen helyzet előállta mennyiben róható fel Alperesnek, mennyiben befolyásolja a per kimenetelét és az alperesi felelősséget, az bírói megítélés kérdése. Az azonban kijelenthető, hogy amennyiben a vizsgálatot végző orvosok a vizsgálat időpontjában nem voltak foglalkozás-orvostan szakorvosok, vagy valamely orvostudományi egyetemen szakorvosjelölti státuszban, amennyiben a szakorvosképzést nem kezdték el, az általuk kiadott munkaköri alkalmassági vélemény érvénytelen és jogellenes.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E13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 txBox="1"/>
          <p:nvPr/>
        </p:nvSpPr>
        <p:spPr>
          <a:xfrm>
            <a:off x="449850" y="533400"/>
            <a:ext cx="63036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3000">
                <a:solidFill>
                  <a:srgbClr val="FFD966"/>
                </a:solidFill>
                <a:latin typeface="Roboto"/>
                <a:ea typeface="Roboto"/>
                <a:cs typeface="Roboto"/>
                <a:sym typeface="Roboto"/>
              </a:rPr>
              <a:t>Tanulság</a:t>
            </a:r>
            <a:endParaRPr sz="3000">
              <a:solidFill>
                <a:srgbClr val="FFD9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" name="Google Shape;164;p29"/>
          <p:cNvSpPr txBox="1"/>
          <p:nvPr/>
        </p:nvSpPr>
        <p:spPr>
          <a:xfrm>
            <a:off x="449850" y="1454700"/>
            <a:ext cx="8267700" cy="15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solidFill>
                  <a:schemeClr val="dk1"/>
                </a:solidFill>
              </a:rPr>
              <a:t>Ha nagy szolgáltatóval szerződik valaki fogleü ellátásra, mindig győződjön meg arról, valóban fogleü szakorvosok végzik-e az ellátást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solidFill>
                  <a:schemeClr val="dk1"/>
                </a:solidFill>
              </a:rPr>
              <a:t>Még ha munkavédelmi szempontból nem is vétett a cég, egy per során sok minden kiderülhet, ami adott esetben azonnal támadási felületet jelenthet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E13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/>
          <p:nvPr/>
        </p:nvSpPr>
        <p:spPr>
          <a:xfrm>
            <a:off x="449850" y="533400"/>
            <a:ext cx="63036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FD9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30"/>
          <p:cNvSpPr txBox="1"/>
          <p:nvPr/>
        </p:nvSpPr>
        <p:spPr>
          <a:xfrm>
            <a:off x="449850" y="1454700"/>
            <a:ext cx="8267700" cy="15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171" name="Google Shape;17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0446" y="0"/>
            <a:ext cx="444310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E13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/>
          <p:nvPr/>
        </p:nvSpPr>
        <p:spPr>
          <a:xfrm>
            <a:off x="2046450" y="685800"/>
            <a:ext cx="4935600" cy="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3600">
                <a:solidFill>
                  <a:srgbClr val="FFD966"/>
                </a:solidFill>
                <a:latin typeface="Roboto"/>
                <a:ea typeface="Roboto"/>
                <a:cs typeface="Roboto"/>
                <a:sym typeface="Roboto"/>
              </a:rPr>
              <a:t>Köszönöm a figyelmet!</a:t>
            </a:r>
            <a:endParaRPr sz="3600">
              <a:solidFill>
                <a:srgbClr val="FFD9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" name="Google Shape;177;p31"/>
          <p:cNvSpPr txBox="1"/>
          <p:nvPr/>
        </p:nvSpPr>
        <p:spPr>
          <a:xfrm>
            <a:off x="1420200" y="1988100"/>
            <a:ext cx="6303600" cy="15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Dr. Nagy Marcell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</a:t>
            </a:r>
            <a:r>
              <a:rPr lang="hu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oglalkozás-orvostan, munkahigiéné szakorvos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igazságügyi foglalkozás-orvostan szakértő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info@munkaegeszsegugy.hu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+36-70-330-5024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8" name="Google Shape;17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8175" y="2735000"/>
            <a:ext cx="2169775" cy="216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1044</Words>
  <Application>Microsoft Office PowerPoint</Application>
  <PresentationFormat>Diavetítés a képernyőre (16:9 oldalarány)</PresentationFormat>
  <Paragraphs>90</Paragraphs>
  <Slides>19</Slides>
  <Notes>19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3" baseType="lpstr">
      <vt:lpstr>Arial</vt:lpstr>
      <vt:lpstr>Roboto</vt:lpstr>
      <vt:lpstr>Roboto Slab</vt:lpstr>
      <vt:lpstr>Marina</vt:lpstr>
      <vt:lpstr> foglalkozás-egészségügyi jogszabályok és a valóság</vt:lpstr>
      <vt:lpstr>PowerPoint-bemutató</vt:lpstr>
      <vt:lpstr>Jogszabályi háttér</vt:lpstr>
      <vt:lpstr>PowerPoint-bemutató</vt:lpstr>
      <vt:lpstr>Értelmezés</vt:lpstr>
      <vt:lpstr>Mit kell tudni a munkáltatónak?</vt:lpstr>
      <vt:lpstr>PowerPoint-bemutató</vt:lpstr>
      <vt:lpstr>Mit tehet most a fogleü?</vt:lpstr>
      <vt:lpstr>Mit szeretne az orvosszakma?</vt:lpstr>
      <vt:lpstr>PowerPoint-bemutató</vt:lpstr>
      <vt:lpstr>Mit tehetünk együtt?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foglalkozás-egészségügyi jogszabályok és a valóság</dc:title>
  <dc:creator>Kárpáti Zoltán</dc:creator>
  <cp:lastModifiedBy>Zoltán Kárpáti</cp:lastModifiedBy>
  <cp:revision>1</cp:revision>
  <dcterms:modified xsi:type="dcterms:W3CDTF">2024-03-04T12:22:41Z</dcterms:modified>
</cp:coreProperties>
</file>