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6786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3267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104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5263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469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4889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146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2086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274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169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8223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C501F36-E4A0-4281-81DF-9A5B9296D919}" type="datetimeFigureOut">
              <a:rPr lang="hu-HU" smtClean="0"/>
              <a:t>2026. 09. 30.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6D92575B-B357-4E2F-B046-BFF410F579F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692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E83595-2BA9-AF3C-7BC5-ADFB11B2D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273354"/>
            <a:ext cx="7315200" cy="2705247"/>
          </a:xfrm>
        </p:spPr>
        <p:txBody>
          <a:bodyPr>
            <a:normAutofit fontScale="90000"/>
          </a:bodyPr>
          <a:lstStyle/>
          <a:p>
            <a:r>
              <a:rPr lang="hu-HU" dirty="0"/>
              <a:t>Változások (nem csak) a környezetvédelemben</a:t>
            </a:r>
            <a:br>
              <a:rPr lang="hu-HU" dirty="0"/>
            </a:br>
            <a:r>
              <a:rPr lang="hu-HU" dirty="0"/>
              <a:t>2026-2027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8DAA8F9-13BE-8C7C-DA36-3B98488A8B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5" y="3978601"/>
            <a:ext cx="7315200" cy="1606045"/>
          </a:xfrm>
        </p:spPr>
        <p:txBody>
          <a:bodyPr>
            <a:noAutofit/>
          </a:bodyPr>
          <a:lstStyle/>
          <a:p>
            <a:pPr algn="r"/>
            <a:r>
              <a:rPr lang="hu-HU" sz="2800" dirty="0"/>
              <a:t>Mezei Marianna</a:t>
            </a:r>
          </a:p>
          <a:p>
            <a:pPr algn="r"/>
            <a:r>
              <a:rPr lang="hu-HU" sz="2800" dirty="0"/>
              <a:t>2026. október 01.</a:t>
            </a:r>
          </a:p>
          <a:p>
            <a:pPr algn="r"/>
            <a:r>
              <a:rPr lang="hu-HU" sz="2800" dirty="0"/>
              <a:t>MFTK egyesület</a:t>
            </a:r>
          </a:p>
        </p:txBody>
      </p:sp>
    </p:spTree>
    <p:extLst>
      <p:ext uri="{BB962C8B-B14F-4D97-AF65-F5344CB8AC3E}">
        <p14:creationId xmlns:p14="http://schemas.microsoft.com/office/powerpoint/2010/main" val="590537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A3437B-EFEA-3EE7-55B8-2A57E0119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Szervezeti háttér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84E031-1010-7E24-F971-094E691B3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993058"/>
            <a:ext cx="7315200" cy="556505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dirty="0"/>
              <a:t>Élő Környezetért Felelős Minisztérium </a:t>
            </a:r>
            <a:r>
              <a:rPr lang="hu-HU" dirty="0"/>
              <a:t>(ÉKÖM) – 2026. május 13.</a:t>
            </a:r>
          </a:p>
          <a:p>
            <a:endParaRPr lang="hu-HU" dirty="0"/>
          </a:p>
          <a:p>
            <a:pPr marL="0" indent="0">
              <a:buNone/>
            </a:pPr>
            <a:r>
              <a:rPr lang="hu-HU" b="1" dirty="0"/>
              <a:t>Országos Élőkörnyezet-felügyeleti Főhatóság </a:t>
            </a:r>
            <a:r>
              <a:rPr lang="hu-HU" dirty="0"/>
              <a:t>– 2027. január 01.</a:t>
            </a:r>
          </a:p>
          <a:p>
            <a:pPr marL="0" indent="0">
              <a:buNone/>
            </a:pPr>
            <a:endParaRPr lang="hu-HU" sz="1000" dirty="0"/>
          </a:p>
          <a:p>
            <a:pPr marL="0" indent="0">
              <a:buNone/>
            </a:pPr>
            <a:r>
              <a:rPr lang="hu-HU" dirty="0"/>
              <a:t>A hatósági és igazgatási feladatok között szerepel:</a:t>
            </a:r>
          </a:p>
          <a:p>
            <a:pPr lvl="0"/>
            <a:r>
              <a:rPr lang="hu-HU" dirty="0"/>
              <a:t>    a környezetvédelmi engedélyezés és felügyelet,</a:t>
            </a:r>
          </a:p>
          <a:p>
            <a:pPr lvl="0"/>
            <a:r>
              <a:rPr lang="hu-HU" dirty="0"/>
              <a:t>    a hulladékgazdálkodási hatósági feladatok (engedélyezés),</a:t>
            </a:r>
          </a:p>
          <a:p>
            <a:r>
              <a:rPr lang="hu-HU" dirty="0"/>
              <a:t>    a körforgásos gazdaság,</a:t>
            </a:r>
          </a:p>
          <a:p>
            <a:pPr lvl="0"/>
            <a:r>
              <a:rPr lang="hu-HU" dirty="0"/>
              <a:t>    a természetvédelem,</a:t>
            </a:r>
          </a:p>
          <a:p>
            <a:pPr lvl="0"/>
            <a:r>
              <a:rPr lang="hu-HU" dirty="0"/>
              <a:t>    az állatvédelem,</a:t>
            </a:r>
          </a:p>
          <a:p>
            <a:pPr lvl="0"/>
            <a:r>
              <a:rPr lang="hu-HU" dirty="0"/>
              <a:t>    az erdészeti igazgatás,</a:t>
            </a:r>
          </a:p>
          <a:p>
            <a:pPr lvl="0"/>
            <a:r>
              <a:rPr lang="hu-HU" dirty="0"/>
              <a:t>    a klímavédelem,</a:t>
            </a:r>
          </a:p>
          <a:p>
            <a:pPr lvl="0"/>
            <a:r>
              <a:rPr lang="hu-HU" dirty="0"/>
              <a:t>    a vízgazdálkodás és vízvédelem, vízügyi igazgatás.</a:t>
            </a:r>
          </a:p>
          <a:p>
            <a:pPr marL="0" lv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b="1" dirty="0"/>
              <a:t>Zöld Őrség</a:t>
            </a:r>
          </a:p>
          <a:p>
            <a:r>
              <a:rPr lang="hu-HU" dirty="0"/>
              <a:t>   helyszíni ellenőrzések és a jogszabályok betartatása</a:t>
            </a:r>
          </a:p>
          <a:p>
            <a:pPr lvl="0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1350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68C88B-A805-B7DA-476B-3A4496F7B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Jogszabályok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FAD45E-AEBB-E305-E810-BF435609E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/>
              <a:t>PPWR</a:t>
            </a:r>
          </a:p>
          <a:p>
            <a:r>
              <a:rPr lang="hu-HU" sz="2800" dirty="0"/>
              <a:t>EUDR</a:t>
            </a:r>
          </a:p>
          <a:p>
            <a:r>
              <a:rPr lang="hu-HU" sz="2800" dirty="0"/>
              <a:t>EPD </a:t>
            </a:r>
          </a:p>
          <a:p>
            <a:r>
              <a:rPr lang="hu-HU" sz="2800" dirty="0"/>
              <a:t>ESG</a:t>
            </a:r>
          </a:p>
          <a:p>
            <a:r>
              <a:rPr lang="hu-HU" sz="2800" dirty="0"/>
              <a:t>Bírságrendelet</a:t>
            </a:r>
          </a:p>
          <a:p>
            <a:r>
              <a:rPr lang="hu-HU" sz="2800" dirty="0"/>
              <a:t>Építési hulladékkal kapcsolatos szabályozás</a:t>
            </a:r>
          </a:p>
          <a:p>
            <a:r>
              <a:rPr lang="hu-HU" sz="2800" dirty="0"/>
              <a:t>Környezetvédelmi megbízott alkalmazásának feltételei</a:t>
            </a:r>
          </a:p>
        </p:txBody>
      </p:sp>
    </p:spTree>
    <p:extLst>
      <p:ext uri="{BB962C8B-B14F-4D97-AF65-F5344CB8AC3E}">
        <p14:creationId xmlns:p14="http://schemas.microsoft.com/office/powerpoint/2010/main" val="176551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09668-5F49-7626-6638-A1286321E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369F68-A8F2-A56E-E3C6-6CB1470AD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PPWR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3CC7901-7D04-F502-14DD-DAC26A02A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hu-HU" sz="2600" b="1" dirty="0"/>
              <a:t>(EU) 2025/40 rendelet</a:t>
            </a:r>
          </a:p>
          <a:p>
            <a:pPr marL="0" indent="0" algn="just">
              <a:buNone/>
            </a:pPr>
            <a:r>
              <a:rPr lang="hu-HU" b="1" dirty="0"/>
              <a:t>Alkalmazás kezdete:</a:t>
            </a:r>
            <a:r>
              <a:rPr lang="hu-HU" sz="2800" dirty="0"/>
              <a:t> 2026. augusztus 12. </a:t>
            </a:r>
          </a:p>
          <a:p>
            <a:pPr marL="0" indent="0" algn="just">
              <a:buNone/>
            </a:pPr>
            <a:r>
              <a:rPr lang="hu-HU" sz="2400" dirty="0"/>
              <a:t>(élelmiszer gyártók, többiek 2030. január 01. folyamatosan)</a:t>
            </a:r>
          </a:p>
          <a:p>
            <a:pPr marL="0" indent="0" algn="just">
              <a:buNone/>
            </a:pPr>
            <a:r>
              <a:rPr lang="hu-HU" b="1" dirty="0"/>
              <a:t>Érintettek köre:</a:t>
            </a:r>
            <a:r>
              <a:rPr lang="hu-HU" dirty="0"/>
              <a:t> Minden gyártó, importőr, forgalmazó és logisztikai cég, amely csomagolást használ.</a:t>
            </a:r>
            <a:endParaRPr lang="hu-HU" sz="2800" dirty="0"/>
          </a:p>
          <a:p>
            <a:pPr marL="0" lvl="0" indent="0" algn="just">
              <a:buNone/>
            </a:pPr>
            <a:r>
              <a:rPr lang="hu-HU" b="1" dirty="0"/>
              <a:t>Főbb előírások: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hu-HU" dirty="0"/>
              <a:t>Szigorú csomagolásminimalizálás (maximum 50%-os ürestér-arány).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hu-HU" dirty="0"/>
              <a:t>Egységes </a:t>
            </a:r>
            <a:r>
              <a:rPr lang="hu-HU" dirty="0" err="1"/>
              <a:t>újrafeldolgozhatósági</a:t>
            </a:r>
            <a:r>
              <a:rPr lang="hu-HU" dirty="0"/>
              <a:t> osztályok (2030-tól csak a megfelelő minőségű csomagolások engedélyezettek).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hu-HU" dirty="0"/>
              <a:t>Újrahasznosított műanyag tartalom növelése a csomagolásokban.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hu-HU" dirty="0"/>
              <a:t>Az élelmiszerekkel érintkező csomagolásokban a mérgező vegyületek tilalma.</a:t>
            </a:r>
          </a:p>
          <a:p>
            <a:pPr marL="0" indent="0" algn="just">
              <a:buNone/>
            </a:pPr>
            <a:r>
              <a:rPr lang="hu-HU" b="1" dirty="0"/>
              <a:t>Megfelelőségi nyilatkozat</a:t>
            </a:r>
          </a:p>
          <a:p>
            <a:pPr marL="0" indent="0">
              <a:buNone/>
            </a:pP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4082621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9F845-20B7-D0F5-BFDC-E01254798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90E3C0-63ED-EDD8-B23F-64D90EE76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EUDR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B7D038-242F-888A-A3C6-112CEC4D8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400" b="1" dirty="0"/>
              <a:t>(EU) 2023/1115 rendelet</a:t>
            </a:r>
          </a:p>
          <a:p>
            <a:pPr marL="0" indent="0" algn="just">
              <a:buNone/>
            </a:pPr>
            <a:r>
              <a:rPr lang="hu-HU" dirty="0"/>
              <a:t>Európai Unió </a:t>
            </a:r>
            <a:r>
              <a:rPr lang="hu-HU" b="1" dirty="0"/>
              <a:t>eredőirtásmentes termékekről szóló rendelet</a:t>
            </a:r>
          </a:p>
          <a:p>
            <a:pPr marL="0" indent="0" algn="just">
              <a:buNone/>
            </a:pPr>
            <a:r>
              <a:rPr lang="hu-HU" b="1" dirty="0"/>
              <a:t>Érintett alapanyagok:</a:t>
            </a:r>
            <a:r>
              <a:rPr lang="hu-HU" dirty="0"/>
              <a:t> A rendelet 7 kulcsfontosságú nyersanyagra és a belőlük készült származékokra vonatkozik: </a:t>
            </a:r>
            <a:r>
              <a:rPr lang="hu-HU" b="1" dirty="0"/>
              <a:t>fa, marhahús, szója, kakaó, kávé, pálmaolaj és gumi</a:t>
            </a:r>
            <a:r>
              <a:rPr lang="hu-HU" dirty="0"/>
              <a:t>.</a:t>
            </a:r>
          </a:p>
          <a:p>
            <a:pPr marL="0" indent="0" algn="just">
              <a:buNone/>
            </a:pPr>
            <a:r>
              <a:rPr lang="hu-HU" b="1" dirty="0"/>
              <a:t>Kötelezettségek:</a:t>
            </a:r>
            <a:r>
              <a:rPr lang="hu-HU" dirty="0"/>
              <a:t> A piaci szereplőknek (gyártóknak, importőröknek, exportőröknek) igazolniuk kell, hogy a termékek nem 2020. december 31. utáni erdőirtás területéről származnak. Ehhez térinformatikai (GPS) koordinátákkal és átvilágítási nyilatkozattal kell biztosítani a teljes </a:t>
            </a:r>
            <a:r>
              <a:rPr lang="hu-HU" dirty="0" err="1"/>
              <a:t>nyomonkövethetőséget</a:t>
            </a:r>
            <a:r>
              <a:rPr lang="hu-HU" dirty="0"/>
              <a:t>. (tanulmány nagyon sok szakterületet érint, pl. őslakók tulajdoni hányad, korrupció, </a:t>
            </a:r>
            <a:r>
              <a:rPr lang="hu-HU" dirty="0" err="1"/>
              <a:t>stb</a:t>
            </a:r>
            <a:r>
              <a:rPr lang="hu-HU" dirty="0"/>
              <a:t>)</a:t>
            </a:r>
          </a:p>
          <a:p>
            <a:pPr marL="0" indent="0" algn="just">
              <a:buNone/>
            </a:pPr>
            <a:r>
              <a:rPr lang="hu-HU" dirty="0"/>
              <a:t>A szabályok alkalmazása a közép- és nagyvállalkozások számára 2026. december 30-tól válik kötelezővé.</a:t>
            </a:r>
          </a:p>
          <a:p>
            <a:pPr marL="0" indent="0" algn="just">
              <a:buNone/>
            </a:pPr>
            <a:r>
              <a:rPr lang="hu-HU" b="1" dirty="0"/>
              <a:t>NÉBIH EUDR portál</a:t>
            </a:r>
          </a:p>
        </p:txBody>
      </p:sp>
    </p:spTree>
    <p:extLst>
      <p:ext uri="{BB962C8B-B14F-4D97-AF65-F5344CB8AC3E}">
        <p14:creationId xmlns:p14="http://schemas.microsoft.com/office/powerpoint/2010/main" val="3591463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07BB9-435D-03E6-8BF8-51690970F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17EEFA-E657-EC58-4FAB-035EBD143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EPD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FE05E1-4C80-8C10-BF51-D0F6CFD32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/>
              <a:t>2024/3110 EU rendelet</a:t>
            </a:r>
          </a:p>
          <a:p>
            <a:pPr marL="0" indent="0" algn="just">
              <a:buNone/>
            </a:pPr>
            <a:r>
              <a:rPr lang="hu-HU" dirty="0"/>
              <a:t>Egy termék környezeti hatásait mutatja be a teljes életciklusa alatt.</a:t>
            </a:r>
          </a:p>
          <a:p>
            <a:pPr marL="0" indent="0" algn="just">
              <a:buNone/>
            </a:pPr>
            <a:r>
              <a:rPr lang="hu-HU" dirty="0"/>
              <a:t>Harmadik fél által hitelesített és regisztrált tanúsítvány. </a:t>
            </a:r>
          </a:p>
          <a:p>
            <a:pPr marL="0" indent="0" algn="just">
              <a:buNone/>
            </a:pPr>
            <a:r>
              <a:rPr lang="hu-HU" dirty="0"/>
              <a:t>Az EPD nem azt jelenti, hogy egy termék környezetbarát, hanem azt, hogy az adatai átláthatóak, pl. szén-dioxid-lábnyomot, az energia- és vízfogyasztást.</a:t>
            </a:r>
          </a:p>
          <a:p>
            <a:pPr marL="0" indent="0" algn="just">
              <a:buNone/>
            </a:pPr>
            <a:r>
              <a:rPr lang="hu-HU" dirty="0"/>
              <a:t>Építőipar.</a:t>
            </a:r>
          </a:p>
          <a:p>
            <a:pPr marL="0" indent="0" algn="just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6953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9902B-8006-F547-8301-43F5BFF12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60689A-26EB-1258-DC4A-9F6CF8B9E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ESG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410F28E-5E4B-C246-4424-9365EE82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77266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u-HU" sz="2800" b="1" dirty="0"/>
              <a:t>2023. évi CVIII. Törvény</a:t>
            </a:r>
          </a:p>
          <a:p>
            <a:pPr marL="0" indent="0">
              <a:buNone/>
            </a:pPr>
            <a:r>
              <a:rPr lang="hu-HU" dirty="0"/>
              <a:t>Vállalati értékelési és fenntarthatósági keretrendszer része:</a:t>
            </a:r>
          </a:p>
          <a:p>
            <a:pPr marL="0" indent="0">
              <a:buNone/>
            </a:pPr>
            <a:r>
              <a:rPr lang="hu-HU" b="1" dirty="0"/>
              <a:t>Környezeti (</a:t>
            </a:r>
            <a:r>
              <a:rPr lang="hu-HU" b="1" dirty="0" err="1"/>
              <a:t>Environmental</a:t>
            </a:r>
            <a:r>
              <a:rPr lang="hu-HU" b="1" dirty="0"/>
              <a:t>)</a:t>
            </a:r>
            <a:endParaRPr lang="hu-HU" dirty="0"/>
          </a:p>
          <a:p>
            <a:pPr lvl="0"/>
            <a:r>
              <a:rPr lang="hu-HU" dirty="0"/>
              <a:t>Üvegházhatású gázok kibocsátása</a:t>
            </a:r>
          </a:p>
          <a:p>
            <a:pPr lvl="0"/>
            <a:r>
              <a:rPr lang="hu-HU" dirty="0"/>
              <a:t>Energia- és vízfelhasználás</a:t>
            </a:r>
          </a:p>
          <a:p>
            <a:pPr lvl="0"/>
            <a:r>
              <a:rPr lang="hu-HU" dirty="0"/>
              <a:t>Hulladékkezelés és újrahasznosítás</a:t>
            </a:r>
          </a:p>
          <a:p>
            <a:pPr lvl="0"/>
            <a:r>
              <a:rPr lang="hu-HU" dirty="0"/>
              <a:t>Biodiverzitás védelme</a:t>
            </a:r>
          </a:p>
          <a:p>
            <a:pPr marL="0" indent="0">
              <a:buNone/>
            </a:pPr>
            <a:r>
              <a:rPr lang="hu-HU" b="1" dirty="0"/>
              <a:t>Társadalmi (</a:t>
            </a:r>
            <a:r>
              <a:rPr lang="hu-HU" b="1" dirty="0" err="1"/>
              <a:t>Social</a:t>
            </a:r>
            <a:r>
              <a:rPr lang="hu-HU" b="1" dirty="0"/>
              <a:t>)</a:t>
            </a:r>
            <a:endParaRPr lang="hu-HU" dirty="0"/>
          </a:p>
          <a:p>
            <a:pPr lvl="0"/>
            <a:r>
              <a:rPr lang="hu-HU" dirty="0"/>
              <a:t>Munkavédelem és munkakörülmények</a:t>
            </a:r>
          </a:p>
          <a:p>
            <a:pPr lvl="0"/>
            <a:r>
              <a:rPr lang="hu-HU" dirty="0"/>
              <a:t>Esélyegyenlőség és sokszínűség</a:t>
            </a:r>
          </a:p>
          <a:p>
            <a:pPr lvl="0"/>
            <a:r>
              <a:rPr lang="hu-HU" dirty="0"/>
              <a:t>Tisztességes bérezés</a:t>
            </a:r>
          </a:p>
          <a:p>
            <a:pPr lvl="0"/>
            <a:r>
              <a:rPr lang="hu-HU" dirty="0"/>
              <a:t>Helyi közösségek támogatása</a:t>
            </a:r>
          </a:p>
          <a:p>
            <a:pPr marL="0" indent="0">
              <a:buNone/>
            </a:pPr>
            <a:r>
              <a:rPr lang="hu-HU" b="1" dirty="0"/>
              <a:t>Vállalatirányítási (</a:t>
            </a:r>
            <a:r>
              <a:rPr lang="hu-HU" b="1" dirty="0" err="1"/>
              <a:t>Governance</a:t>
            </a:r>
            <a:r>
              <a:rPr lang="hu-HU" b="1" dirty="0"/>
              <a:t>)</a:t>
            </a:r>
            <a:endParaRPr lang="hu-HU" dirty="0"/>
          </a:p>
          <a:p>
            <a:pPr lvl="0"/>
            <a:r>
              <a:rPr lang="hu-HU" dirty="0"/>
              <a:t>Üzleti etika és átláthatóság</a:t>
            </a:r>
          </a:p>
          <a:p>
            <a:pPr lvl="0"/>
            <a:r>
              <a:rPr lang="hu-HU" dirty="0"/>
              <a:t>Korrupcióellenes szabályok</a:t>
            </a:r>
          </a:p>
          <a:p>
            <a:pPr lvl="0"/>
            <a:r>
              <a:rPr lang="hu-HU" dirty="0"/>
              <a:t>Vezetőség összetétele és felelőssége</a:t>
            </a:r>
          </a:p>
          <a:p>
            <a:pPr lvl="0"/>
            <a:r>
              <a:rPr lang="hu-HU" dirty="0" err="1"/>
              <a:t>Whistleblowing</a:t>
            </a:r>
            <a:r>
              <a:rPr lang="hu-HU" dirty="0"/>
              <a:t> (visszaélés-bejelentési) rendszerek</a:t>
            </a:r>
          </a:p>
          <a:p>
            <a:pPr marL="0" lvl="0" indent="0">
              <a:buNone/>
            </a:pPr>
            <a:r>
              <a:rPr lang="hu-HU" b="1" dirty="0"/>
              <a:t>Szabályozott Tevékenységek Felügyeleti Hatósága (SZTFH)</a:t>
            </a:r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200694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01800-6AB1-E3BB-850E-05232A7B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ED49FB-6A35-A650-0A24-D3DDBC9DC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Hulladék-gazdálkodási birségrendelet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13C1BD-0CB9-694B-665B-622AC7163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b="1" dirty="0"/>
              <a:t>A „három csapás” elve:</a:t>
            </a:r>
            <a:r>
              <a:rPr lang="hu-HU" dirty="0"/>
              <a:t> </a:t>
            </a:r>
          </a:p>
          <a:p>
            <a:pPr marL="0" indent="0" algn="just">
              <a:buNone/>
            </a:pPr>
            <a:r>
              <a:rPr lang="hu-HU" dirty="0"/>
              <a:t>Bevezetik a Btk.-</a:t>
            </a:r>
            <a:r>
              <a:rPr lang="hu-HU" dirty="0" err="1"/>
              <a:t>ból</a:t>
            </a:r>
            <a:r>
              <a:rPr lang="hu-HU" dirty="0"/>
              <a:t> ismert elvet a cégekre. Ha egy vállalat 5 éven belül harmadszor szegi meg a környezetvédelmi szabályokat, a büntetés a nettó éves árbevételének legalább 0,5 %-a lesz (de minimum 5 millió forint). 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dirty="0"/>
              <a:t>Hatóság bevételi forrása a bírság</a:t>
            </a:r>
          </a:p>
          <a:p>
            <a:pPr marL="0" indent="0">
              <a:buNone/>
            </a:pPr>
            <a:r>
              <a:rPr lang="hu-HU" sz="2400" dirty="0"/>
              <a:t>Kamara szakmai elveinek figyelmen kívül hagyása</a:t>
            </a:r>
          </a:p>
        </p:txBody>
      </p:sp>
    </p:spTree>
    <p:extLst>
      <p:ext uri="{BB962C8B-B14F-4D97-AF65-F5344CB8AC3E}">
        <p14:creationId xmlns:p14="http://schemas.microsoft.com/office/powerpoint/2010/main" val="1879941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C7650-F7D9-9D25-F5E5-9BE4750C0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C715E5-F9B1-24CE-2E0F-1C68E705C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Építési hulladék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50E9D6C-E78C-D261-34F5-EEBA083C3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/>
              <a:t>Szakmai egyeztetés(?)</a:t>
            </a:r>
          </a:p>
          <a:p>
            <a:pPr marL="0" indent="0">
              <a:buNone/>
            </a:pPr>
            <a:r>
              <a:rPr lang="hu-HU" sz="2800" dirty="0"/>
              <a:t>Kiterelt talaj – hulladék</a:t>
            </a:r>
          </a:p>
          <a:p>
            <a:pPr marL="0" indent="0">
              <a:buNone/>
            </a:pPr>
            <a:r>
              <a:rPr lang="hu-HU" sz="2800" dirty="0"/>
              <a:t>Szállítás feltételei (mégis hulladék?)</a:t>
            </a:r>
          </a:p>
          <a:p>
            <a:pPr marL="0" indent="0">
              <a:buNone/>
            </a:pPr>
            <a:r>
              <a:rPr lang="hu-HU" sz="2800" dirty="0"/>
              <a:t>Adatszolgáltatás, engedélyeztetés és mentesség a mennyiséghez kötve.</a:t>
            </a:r>
          </a:p>
          <a:p>
            <a:pPr marL="0" indent="0">
              <a:buNone/>
            </a:pPr>
            <a:r>
              <a:rPr lang="hu-HU" sz="2800" dirty="0"/>
              <a:t>Laborvizsgálatok, nyilatkozatok (adminisztrációs teher növekedés)</a:t>
            </a:r>
          </a:p>
          <a:p>
            <a:pPr marL="0" indent="0">
              <a:buNone/>
            </a:pPr>
            <a:endParaRPr lang="hu-HU" sz="2800" dirty="0"/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313614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F04DB-76FC-593B-5946-791F7F744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C47657-EC4D-84AD-9B4C-41A0B59FE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880" indent="-182880">
              <a:buClr>
                <a:schemeClr val="accent1"/>
              </a:buClr>
              <a:buFont typeface="Wingdings 2" pitchFamily="18" charset="2"/>
              <a:buChar char=""/>
            </a:pPr>
            <a:r>
              <a:rPr lang="hu-HU" dirty="0"/>
              <a:t>Környezet-védelmi megbízott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0588C65-B35F-6B6D-59DF-5635BAFDD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hu-HU" sz="2800" b="1" dirty="0"/>
              <a:t>93/1996. (VII. 4.) Korm. rendelet</a:t>
            </a:r>
            <a:endParaRPr lang="hu-HU" sz="4200" dirty="0"/>
          </a:p>
          <a:p>
            <a:r>
              <a:rPr lang="hu-HU" sz="2800"/>
              <a:t>az </a:t>
            </a:r>
            <a:r>
              <a:rPr lang="hu-HU" sz="2800" dirty="0"/>
              <a:t>alkalmazott tevékenységi kódok nem felelnek meg a jelenlegi gazdasági osztályozásnak;</a:t>
            </a:r>
          </a:p>
          <a:p>
            <a:pPr lvl="0"/>
            <a:r>
              <a:rPr lang="hu-HU" sz="2800" dirty="0"/>
              <a:t>több tevékenység megnevezése technológiailag vagy gazdaságszerkezetileg elavult;</a:t>
            </a:r>
          </a:p>
          <a:p>
            <a:pPr lvl="0"/>
            <a:r>
              <a:rPr lang="hu-HU" sz="2800" dirty="0"/>
              <a:t>egyes küszöbértékek nem környezeti kockázaton, hanem például foglalkoztatotti létszámon alapulnak;</a:t>
            </a:r>
          </a:p>
          <a:p>
            <a:pPr lvl="0"/>
            <a:r>
              <a:rPr lang="hu-HU" sz="2800" dirty="0"/>
              <a:t>az elmúlt évtizedekben megjelent jelentős környezeti kockázatú iparágak részben vagy nem megfelelő részletezettséggel jelennek meg;</a:t>
            </a:r>
          </a:p>
          <a:p>
            <a:pPr lvl="0"/>
            <a:r>
              <a:rPr lang="hu-HU" sz="2800" dirty="0"/>
              <a:t>a több </a:t>
            </a:r>
            <a:r>
              <a:rPr lang="hu-HU" sz="2800" dirty="0" err="1"/>
              <a:t>telephelyet</a:t>
            </a:r>
            <a:r>
              <a:rPr lang="hu-HU" sz="2800" dirty="0"/>
              <a:t> működtető környezethasználókra vonatkozó szabály nem veszi figyelembe a telephelyek számát, földrajzi elhelyezkedését, kockázatát és működési összetettségét.</a:t>
            </a:r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1266082128"/>
      </p:ext>
    </p:extLst>
  </p:cSld>
  <p:clrMapOvr>
    <a:masterClrMapping/>
  </p:clrMapOvr>
</p:sld>
</file>

<file path=ppt/theme/theme1.xml><?xml version="1.0" encoding="utf-8"?>
<a:theme xmlns:a="http://schemas.openxmlformats.org/drawingml/2006/main" name="Keret">
  <a:themeElements>
    <a:clrScheme name="Zöld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Keret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eret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TM03457475[[fn=Keret]]</Template>
  <TotalTime>49</TotalTime>
  <Words>622</Words>
  <Application>Microsoft Office PowerPoint</Application>
  <PresentationFormat>Szélesvásznú</PresentationFormat>
  <Paragraphs>91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Corbel</vt:lpstr>
      <vt:lpstr>Wingdings 2</vt:lpstr>
      <vt:lpstr>Keret</vt:lpstr>
      <vt:lpstr>Változások (nem csak) a környezetvédelemben 2026-2027</vt:lpstr>
      <vt:lpstr>Szervezeti háttér</vt:lpstr>
      <vt:lpstr>Jogszabályok</vt:lpstr>
      <vt:lpstr>PPWR</vt:lpstr>
      <vt:lpstr>EUDR</vt:lpstr>
      <vt:lpstr>EPD</vt:lpstr>
      <vt:lpstr>ESG</vt:lpstr>
      <vt:lpstr>Hulladék-gazdálkodási birségrendelet</vt:lpstr>
      <vt:lpstr>Építési hulladék</vt:lpstr>
      <vt:lpstr>Környezet-védelmi megbízott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Marianna Mezei</dc:creator>
  <cp:lastModifiedBy>István Mandrik</cp:lastModifiedBy>
  <cp:revision>7</cp:revision>
  <dcterms:created xsi:type="dcterms:W3CDTF">2026-09-29T19:51:32Z</dcterms:created>
  <dcterms:modified xsi:type="dcterms:W3CDTF">2026-09-30T05:55:07Z</dcterms:modified>
</cp:coreProperties>
</file>