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531" r:id="rId5"/>
    <p:sldId id="2446" r:id="rId6"/>
    <p:sldId id="2449" r:id="rId7"/>
    <p:sldId id="619" r:id="rId8"/>
    <p:sldId id="2441" r:id="rId9"/>
    <p:sldId id="2453" r:id="rId10"/>
    <p:sldId id="2452" r:id="rId11"/>
    <p:sldId id="2454" r:id="rId12"/>
    <p:sldId id="2450" r:id="rId13"/>
    <p:sldId id="2451" r:id="rId14"/>
    <p:sldId id="2439" r:id="rId15"/>
    <p:sldId id="2442" r:id="rId16"/>
    <p:sldId id="2443" r:id="rId17"/>
    <p:sldId id="2455" r:id="rId18"/>
    <p:sldId id="2456" r:id="rId19"/>
    <p:sldId id="2457" r:id="rId20"/>
    <p:sldId id="2458" r:id="rId21"/>
    <p:sldId id="2460" r:id="rId22"/>
    <p:sldId id="2440" r:id="rId23"/>
    <p:sldId id="2444" r:id="rId24"/>
    <p:sldId id="2445" r:id="rId25"/>
    <p:sldId id="2462" r:id="rId26"/>
    <p:sldId id="2464" r:id="rId27"/>
    <p:sldId id="618" r:id="rId28"/>
    <p:sldId id="2461" r:id="rId29"/>
  </p:sldIdLst>
  <p:sldSz cx="12192000" cy="6858000"/>
  <p:notesSz cx="6858000" cy="9144000"/>
  <p:defaultTextStyle>
    <a:defPPr rtl="0">
      <a:defRPr lang="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6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33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242" autoAdjust="0"/>
  </p:normalViewPr>
  <p:slideViewPr>
    <p:cSldViewPr snapToGrid="0" showGuides="1">
      <p:cViewPr varScale="1">
        <p:scale>
          <a:sx n="72" d="100"/>
          <a:sy n="72" d="100"/>
        </p:scale>
        <p:origin x="798" y="60"/>
      </p:cViewPr>
      <p:guideLst>
        <p:guide orient="horz" pos="2136"/>
        <p:guide pos="386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28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>
            <a:extLst>
              <a:ext uri="{FF2B5EF4-FFF2-40B4-BE49-F238E27FC236}">
                <a16:creationId xmlns:a16="http://schemas.microsoft.com/office/drawing/2014/main" id="{BBB53ED6-A346-41EA-88EE-98A1D5659F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u-HU"/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D291D7B9-1F1D-4F9B-BCD4-0B6893C41A5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663CA67-EFE2-4FFF-BD7A-B5B657C8444A}" type="datetime1">
              <a:rPr lang="hu-HU" smtClean="0"/>
              <a:t>2023. 10. 03.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BA075128-B596-47B1-BE57-1C5A71A36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CE17B0F1-FE0D-44CC-BCF0-1CC4C91125A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3BDEF39B-AF2A-4EFA-AE7E-EC1FF3735F5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57443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hu-HU" noProof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346761E-8079-43BA-A87C-754F1B90D738}" type="datetime1">
              <a:rPr lang="hu-HU" noProof="0" smtClean="0"/>
              <a:t>2023. 10. 03.</a:t>
            </a:fld>
            <a:endParaRPr lang="hu-HU" noProof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hu-HU" noProof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hu-HU" noProof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C22109BC-39F4-43B1-850C-D5EB0E6480C8}" type="slidenum">
              <a:rPr lang="hu-HU" noProof="0" smtClean="0"/>
              <a:t>‹#›</a:t>
            </a:fld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88215911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hu-HU" smtClean="0"/>
              <a:t>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649932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5EFD187-7D74-4BFC-B925-AD91EFADB35C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64579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5EFD187-7D74-4BFC-B925-AD91EFADB35C}" type="slidenum">
              <a:rPr lang="hu-HU" smtClean="0"/>
              <a:t>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201714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5EFD187-7D74-4BFC-B925-AD91EFADB35C}" type="slidenum">
              <a:rPr lang="hu-HU" smtClean="0"/>
              <a:t>11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17203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5EFD187-7D74-4BFC-B925-AD91EFADB35C}" type="slidenum">
              <a:rPr lang="hu-HU" smtClean="0"/>
              <a:t>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9480641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5EFD187-7D74-4BFC-B925-AD91EFADB35C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606922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5EFD187-7D74-4BFC-B925-AD91EFADB35C}" type="slidenum">
              <a:rPr lang="hu-HU" smtClean="0"/>
              <a:t>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845980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5EFD187-7D74-4BFC-B925-AD91EFADB35C}" type="slidenum">
              <a:rPr lang="hu-HU" smtClean="0"/>
              <a:t>20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2155171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5EFD187-7D74-4BFC-B925-AD91EFADB35C}" type="slidenum">
              <a:rPr lang="hu-HU" smtClean="0"/>
              <a:t>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98773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C22109BC-39F4-43B1-850C-D5EB0E6480C8}" type="slidenum">
              <a:rPr lang="hu-HU" smtClean="0"/>
              <a:t>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337398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35EFD187-7D74-4BFC-B925-AD91EFADB35C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705705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jp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/>
          <p:cNvSpPr/>
          <p:nvPr/>
        </p:nvSpPr>
        <p:spPr>
          <a:xfrm>
            <a:off x="3139127" y="2540523"/>
            <a:ext cx="1998483" cy="1987966"/>
          </a:xfrm>
          <a:prstGeom prst="ellipse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8" name="Ellipszis 7"/>
          <p:cNvSpPr/>
          <p:nvPr/>
        </p:nvSpPr>
        <p:spPr>
          <a:xfrm>
            <a:off x="9339902" y="3267948"/>
            <a:ext cx="535937" cy="533117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9" name="Ellipszis 8"/>
          <p:cNvSpPr/>
          <p:nvPr/>
        </p:nvSpPr>
        <p:spPr>
          <a:xfrm>
            <a:off x="1526768" y="3429000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7" name="Cím 2"/>
          <p:cNvSpPr>
            <a:spLocks noGrp="1"/>
          </p:cNvSpPr>
          <p:nvPr>
            <p:ph type="title" hasCustomPrompt="1"/>
          </p:nvPr>
        </p:nvSpPr>
        <p:spPr>
          <a:xfrm>
            <a:off x="1104900" y="1979630"/>
            <a:ext cx="10668000" cy="2969443"/>
          </a:xfrm>
          <a:prstGeom prst="rect">
            <a:avLst/>
          </a:prstGeom>
          <a:effectLst/>
        </p:spPr>
        <p:txBody>
          <a:bodyPr tIns="0" bIns="91440" rtlCol="0" anchor="ctr" anchorCtr="0"/>
          <a:lstStyle>
            <a:lvl1pPr algn="ctr">
              <a:lnSpc>
                <a:spcPct val="150000"/>
              </a:lnSpc>
              <a:defRPr sz="11499" kern="3000" spc="2000" baseline="0"/>
            </a:lvl1pPr>
          </a:lstStyle>
          <a:p>
            <a:pPr rtl="0"/>
            <a:r>
              <a:rPr lang="hu-HU" noProof="0"/>
              <a:t>CÍM HELYE</a:t>
            </a:r>
          </a:p>
        </p:txBody>
      </p:sp>
      <p:sp>
        <p:nvSpPr>
          <p:cNvPr id="10" name="Ellipszis 9"/>
          <p:cNvSpPr/>
          <p:nvPr/>
        </p:nvSpPr>
        <p:spPr>
          <a:xfrm>
            <a:off x="3120076" y="1119481"/>
            <a:ext cx="4749538" cy="4724544"/>
          </a:xfrm>
          <a:prstGeom prst="ellipse">
            <a:avLst/>
          </a:prstGeom>
          <a:noFill/>
          <a:ln w="3175">
            <a:solidFill>
              <a:schemeClr val="tx1">
                <a:alpha val="1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2" name="Ellipszis 11"/>
          <p:cNvSpPr/>
          <p:nvPr/>
        </p:nvSpPr>
        <p:spPr>
          <a:xfrm>
            <a:off x="1526769" y="1668430"/>
            <a:ext cx="3610841" cy="3591839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7" name="Ellipszis 16"/>
          <p:cNvSpPr/>
          <p:nvPr userDrawn="1"/>
        </p:nvSpPr>
        <p:spPr>
          <a:xfrm>
            <a:off x="1526768" y="3429000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8" name="Szabadkézi rajz: Alakzat 17">
            <a:extLst>
              <a:ext uri="{FF2B5EF4-FFF2-40B4-BE49-F238E27FC236}">
                <a16:creationId xmlns:a16="http://schemas.microsoft.com/office/drawing/2014/main" id="{4703ED78-9792-4917-9463-BAE14924155A}"/>
              </a:ext>
            </a:extLst>
          </p:cNvPr>
          <p:cNvSpPr/>
          <p:nvPr userDrawn="1"/>
        </p:nvSpPr>
        <p:spPr>
          <a:xfrm rot="10800000">
            <a:off x="8439878" y="5850862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9" name="Szabadkézi rajz: Alakzat 18">
            <a:extLst>
              <a:ext uri="{FF2B5EF4-FFF2-40B4-BE49-F238E27FC236}">
                <a16:creationId xmlns:a16="http://schemas.microsoft.com/office/drawing/2014/main" id="{6CB0B64F-356D-4C37-BDB5-3CB1B066C4C9}"/>
              </a:ext>
            </a:extLst>
          </p:cNvPr>
          <p:cNvSpPr/>
          <p:nvPr userDrawn="1"/>
        </p:nvSpPr>
        <p:spPr>
          <a:xfrm>
            <a:off x="1104900" y="-9056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3" name="Alcím 2">
            <a:extLst>
              <a:ext uri="{FF2B5EF4-FFF2-40B4-BE49-F238E27FC236}">
                <a16:creationId xmlns:a16="http://schemas.microsoft.com/office/drawing/2014/main" id="{742D2790-EA30-4E0B-B8F3-16FBA340C5A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04900" y="4528489"/>
            <a:ext cx="10668000" cy="853179"/>
          </a:xfrm>
        </p:spPr>
        <p:txBody>
          <a:bodyPr vert="horz" lIns="0" tIns="45720" rIns="0" bIns="45720" rtlCol="0">
            <a:noAutofit/>
          </a:bodyPr>
          <a:lstStyle>
            <a:lvl1pPr marL="0" indent="0" algn="ctr">
              <a:buNone/>
              <a:defRPr lang="en-US" sz="3600" spc="600">
                <a:solidFill>
                  <a:srgbClr val="2F3342"/>
                </a:solidFill>
              </a:defRPr>
            </a:lvl1pPr>
          </a:lstStyle>
          <a:p>
            <a:pPr marL="228600" lvl="0" indent="-228600" algn="ctr" rtl="0"/>
            <a:r>
              <a:rPr lang="hu-HU" noProof="0"/>
              <a:t>KATTINTSON AZ ALCÍM STÍLUSÁNAK SZERKESZTÉSÉHEZ</a:t>
            </a:r>
          </a:p>
        </p:txBody>
      </p:sp>
    </p:spTree>
    <p:extLst>
      <p:ext uri="{BB962C8B-B14F-4D97-AF65-F5344CB8AC3E}">
        <p14:creationId xmlns:p14="http://schemas.microsoft.com/office/powerpoint/2010/main" val="2296669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>
            <a:extLst>
              <a:ext uri="{FF2B5EF4-FFF2-40B4-BE49-F238E27FC236}">
                <a16:creationId xmlns:a16="http://schemas.microsoft.com/office/drawing/2014/main" id="{50126770-6622-450D-A1F3-BC241C88D6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04900" y="1352550"/>
            <a:ext cx="10248899" cy="4824413"/>
          </a:xfrm>
        </p:spPr>
        <p:txBody>
          <a:bodyPr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1" name="Szabadkézi rajz: Alakzat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2" name="Szabadkézi rajz: Alakzat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4" name="Cím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9668772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lválasztó 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Kép helyőrzője 15"/>
          <p:cNvSpPr>
            <a:spLocks noGrp="1"/>
          </p:cNvSpPr>
          <p:nvPr>
            <p:ph type="pic" sz="quarter" idx="13" hasCustomPrompt="1"/>
          </p:nvPr>
        </p:nvSpPr>
        <p:spPr>
          <a:xfrm>
            <a:off x="1104900" y="1"/>
            <a:ext cx="7583700" cy="6858001"/>
          </a:xfrm>
          <a:custGeom>
            <a:avLst/>
            <a:gdLst>
              <a:gd name="connsiteX0" fmla="*/ 0 w 7583700"/>
              <a:gd name="connsiteY0" fmla="*/ 0 h 6858001"/>
              <a:gd name="connsiteX1" fmla="*/ 2537926 w 7583700"/>
              <a:gd name="connsiteY1" fmla="*/ 0 h 6858001"/>
              <a:gd name="connsiteX2" fmla="*/ 2847001 w 7583700"/>
              <a:gd name="connsiteY2" fmla="*/ 138995 h 6858001"/>
              <a:gd name="connsiteX3" fmla="*/ 7582790 w 7583700"/>
              <a:gd name="connsiteY3" fmla="*/ 6846094 h 6858001"/>
              <a:gd name="connsiteX4" fmla="*/ 7583700 w 7583700"/>
              <a:gd name="connsiteY4" fmla="*/ 6858001 h 6858001"/>
              <a:gd name="connsiteX5" fmla="*/ 0 w 7583700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83700" h="6858001">
                <a:moveTo>
                  <a:pt x="0" y="0"/>
                </a:moveTo>
                <a:lnTo>
                  <a:pt x="2537926" y="0"/>
                </a:lnTo>
                <a:lnTo>
                  <a:pt x="2847001" y="138995"/>
                </a:lnTo>
                <a:cubicBezTo>
                  <a:pt x="5428994" y="1376579"/>
                  <a:pt x="7280340" y="3883594"/>
                  <a:pt x="7582790" y="6846094"/>
                </a:cubicBezTo>
                <a:lnTo>
                  <a:pt x="75837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wrap="square" rtlCol="0" anchor="ctr">
            <a:noAutofit/>
          </a:bodyPr>
          <a:lstStyle>
            <a:lvl1pPr algn="ctr">
              <a:lnSpc>
                <a:spcPct val="100000"/>
              </a:lnSpc>
              <a:defRPr sz="1100" b="0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 rtl="0"/>
            <a:r>
              <a:rPr lang="hu-HU" noProof="0"/>
              <a:t>Elhelyezés húzással </a:t>
            </a:r>
          </a:p>
          <a:p>
            <a:pPr rtl="0"/>
            <a:r>
              <a:rPr lang="hu-HU" noProof="0"/>
              <a:t>kép helye</a:t>
            </a:r>
          </a:p>
        </p:txBody>
      </p:sp>
      <p:sp>
        <p:nvSpPr>
          <p:cNvPr id="7" name="Szabadkézi sokszög 27">
            <a:extLst>
              <a:ext uri="{FF2B5EF4-FFF2-40B4-BE49-F238E27FC236}">
                <a16:creationId xmlns:a16="http://schemas.microsoft.com/office/drawing/2014/main" id="{1F9BD45B-C63D-416A-B4BE-874469C7A33E}"/>
              </a:ext>
            </a:extLst>
          </p:cNvPr>
          <p:cNvSpPr/>
          <p:nvPr userDrawn="1"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8" name="Szabadkézi rajz: Alakzat 7">
            <a:extLst>
              <a:ext uri="{FF2B5EF4-FFF2-40B4-BE49-F238E27FC236}">
                <a16:creationId xmlns:a16="http://schemas.microsoft.com/office/drawing/2014/main" id="{94EBA745-0612-4E63-904D-28C1814173B3}"/>
              </a:ext>
            </a:extLst>
          </p:cNvPr>
          <p:cNvSpPr/>
          <p:nvPr userDrawn="1"/>
        </p:nvSpPr>
        <p:spPr>
          <a:xfrm rot="10800000">
            <a:off x="9680853" y="6171304"/>
            <a:ext cx="2511147" cy="686695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D4A07D89-63CD-43EE-B1E4-7D0647743842}"/>
              </a:ext>
            </a:extLst>
          </p:cNvPr>
          <p:cNvSpPr/>
          <p:nvPr userDrawn="1"/>
        </p:nvSpPr>
        <p:spPr>
          <a:xfrm>
            <a:off x="10957868" y="469760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3341AF09-FA4B-42FD-B2E1-9CE324444D10}"/>
              </a:ext>
            </a:extLst>
          </p:cNvPr>
          <p:cNvSpPr/>
          <p:nvPr userDrawn="1"/>
        </p:nvSpPr>
        <p:spPr>
          <a:xfrm>
            <a:off x="883443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2" name="Szöveg helye 2">
            <a:extLst>
              <a:ext uri="{FF2B5EF4-FFF2-40B4-BE49-F238E27FC236}">
                <a16:creationId xmlns:a16="http://schemas.microsoft.com/office/drawing/2014/main" id="{EDF14A51-F696-4A12-9467-1EE825414B5E}"/>
              </a:ext>
            </a:extLst>
          </p:cNvPr>
          <p:cNvSpPr>
            <a:spLocks noGrp="1"/>
          </p:cNvSpPr>
          <p:nvPr>
            <p:ph type="body" idx="71" hasCustomPrompt="1"/>
          </p:nvPr>
        </p:nvSpPr>
        <p:spPr>
          <a:xfrm>
            <a:off x="7239001" y="2280573"/>
            <a:ext cx="4393295" cy="465997"/>
          </a:xfrm>
        </p:spPr>
        <p:txBody>
          <a:bodyPr rtlCol="0">
            <a:noAutofit/>
          </a:bodyPr>
          <a:lstStyle>
            <a:lvl1pPr marL="0" indent="0" algn="ctr">
              <a:buNone/>
              <a:defRPr sz="18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3" name="Cím 2">
            <a:extLst>
              <a:ext uri="{FF2B5EF4-FFF2-40B4-BE49-F238E27FC236}">
                <a16:creationId xmlns:a16="http://schemas.microsoft.com/office/drawing/2014/main" id="{6A57A924-A6D5-4ACD-B1F0-01BED4BF9D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39000" y="931169"/>
            <a:ext cx="4393296" cy="1338061"/>
          </a:xfrm>
        </p:spPr>
        <p:txBody>
          <a:bodyPr vert="horz" lIns="91440" tIns="0" rIns="91440" bIns="0" rtlCol="0" anchor="b" anchorCtr="0">
            <a:noAutofit/>
          </a:bodyPr>
          <a:lstStyle>
            <a:lvl1pPr algn="ctr">
              <a:defRPr lang="en-US" sz="3600" b="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algn="ctr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hu-HU" noProof="0"/>
              <a:t>Mintacím szerkesztése</a:t>
            </a:r>
          </a:p>
        </p:txBody>
      </p:sp>
    </p:spTree>
    <p:extLst>
      <p:ext uri="{BB962C8B-B14F-4D97-AF65-F5344CB8AC3E}">
        <p14:creationId xmlns:p14="http://schemas.microsoft.com/office/powerpoint/2010/main" val="100070072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lválasztó 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Kép helyőrzője 24">
            <a:extLst>
              <a:ext uri="{FF2B5EF4-FFF2-40B4-BE49-F238E27FC236}">
                <a16:creationId xmlns:a16="http://schemas.microsoft.com/office/drawing/2014/main" id="{F234FF3D-DFA8-484F-A7A7-95C7BF99FEF3}"/>
              </a:ext>
            </a:extLst>
          </p:cNvPr>
          <p:cNvSpPr>
            <a:spLocks noGrp="1"/>
          </p:cNvSpPr>
          <p:nvPr>
            <p:ph type="pic" sz="quarter" idx="71" hasCustomPrompt="1"/>
          </p:nvPr>
        </p:nvSpPr>
        <p:spPr>
          <a:xfrm>
            <a:off x="1104901" y="0"/>
            <a:ext cx="5402083" cy="6858000"/>
          </a:xfrm>
          <a:custGeom>
            <a:avLst/>
            <a:gdLst>
              <a:gd name="connsiteX0" fmla="*/ 0 w 5402083"/>
              <a:gd name="connsiteY0" fmla="*/ 0 h 6858000"/>
              <a:gd name="connsiteX1" fmla="*/ 5401085 w 5402083"/>
              <a:gd name="connsiteY1" fmla="*/ 0 h 6858000"/>
              <a:gd name="connsiteX2" fmla="*/ 5355776 w 5402083"/>
              <a:gd name="connsiteY2" fmla="*/ 42971 h 6858000"/>
              <a:gd name="connsiteX3" fmla="*/ 3946012 w 5402083"/>
              <a:gd name="connsiteY3" fmla="*/ 3428527 h 6858000"/>
              <a:gd name="connsiteX4" fmla="*/ 5355776 w 5402083"/>
              <a:gd name="connsiteY4" fmla="*/ 6814084 h 6858000"/>
              <a:gd name="connsiteX5" fmla="*/ 5402083 w 5402083"/>
              <a:gd name="connsiteY5" fmla="*/ 6858000 h 6858000"/>
              <a:gd name="connsiteX6" fmla="*/ 0 w 540208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02083" h="6858000">
                <a:moveTo>
                  <a:pt x="0" y="0"/>
                </a:moveTo>
                <a:lnTo>
                  <a:pt x="5401085" y="0"/>
                </a:lnTo>
                <a:lnTo>
                  <a:pt x="5355776" y="42971"/>
                </a:lnTo>
                <a:cubicBezTo>
                  <a:pt x="4484752" y="909410"/>
                  <a:pt x="3946012" y="2106385"/>
                  <a:pt x="3946012" y="3428527"/>
                </a:cubicBezTo>
                <a:cubicBezTo>
                  <a:pt x="3946012" y="4750669"/>
                  <a:pt x="4484752" y="5947644"/>
                  <a:pt x="5355776" y="6814084"/>
                </a:cubicBezTo>
                <a:lnTo>
                  <a:pt x="540208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rtlCol="0">
            <a:noAutofit/>
          </a:bodyPr>
          <a:lstStyle/>
          <a:p>
            <a:pPr rtl="0"/>
            <a:r>
              <a:rPr lang="hu-HU" noProof="0"/>
              <a:t>Kép hozzáadásához kattintson az ikonra</a:t>
            </a:r>
          </a:p>
        </p:txBody>
      </p:sp>
      <p:sp>
        <p:nvSpPr>
          <p:cNvPr id="66" name="Ellipszis 65"/>
          <p:cNvSpPr/>
          <p:nvPr/>
        </p:nvSpPr>
        <p:spPr>
          <a:xfrm>
            <a:off x="697641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35" name="Ellipszis 34"/>
          <p:cNvSpPr/>
          <p:nvPr/>
        </p:nvSpPr>
        <p:spPr>
          <a:xfrm>
            <a:off x="1524000" y="1812813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22" name="Ellipszis 21"/>
          <p:cNvSpPr/>
          <p:nvPr userDrawn="1"/>
        </p:nvSpPr>
        <p:spPr>
          <a:xfrm>
            <a:off x="1104900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hu-HU" sz="2700" noProof="0"/>
          </a:p>
        </p:txBody>
      </p:sp>
      <p:sp>
        <p:nvSpPr>
          <p:cNvPr id="23" name="Szöveg helye 2">
            <a:extLst>
              <a:ext uri="{FF2B5EF4-FFF2-40B4-BE49-F238E27FC236}">
                <a16:creationId xmlns:a16="http://schemas.microsoft.com/office/drawing/2014/main" id="{5A9A0366-A1B7-4E16-B13E-603846466E2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68726" y="3534503"/>
            <a:ext cx="4560094" cy="465997"/>
          </a:xfrm>
        </p:spPr>
        <p:txBody>
          <a:bodyPr rtlCol="0">
            <a:noAutofit/>
          </a:bodyPr>
          <a:lstStyle>
            <a:lvl1pPr marL="0" indent="0">
              <a:buNone/>
              <a:defRPr sz="1800" spc="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24" name="Szabadkézi rajz: Alakzat 23">
            <a:extLst>
              <a:ext uri="{FF2B5EF4-FFF2-40B4-BE49-F238E27FC236}">
                <a16:creationId xmlns:a16="http://schemas.microsoft.com/office/drawing/2014/main" id="{0374FC2C-96CE-4523-B50F-ADC18C0A998B}"/>
              </a:ext>
            </a:extLst>
          </p:cNvPr>
          <p:cNvSpPr/>
          <p:nvPr userDrawn="1"/>
        </p:nvSpPr>
        <p:spPr>
          <a:xfrm rot="10800000">
            <a:off x="8439878" y="5850862"/>
            <a:ext cx="3682959" cy="100713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1C9E8541-FA8A-4117-90A5-95E6E9B80D9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5964" y="1864903"/>
            <a:ext cx="4562856" cy="1563624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sz="3600" b="0" baseline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hu-HU" noProof="0"/>
              <a:t>Mintacím stílusának szerkesztése</a:t>
            </a:r>
          </a:p>
        </p:txBody>
      </p:sp>
    </p:spTree>
    <p:extLst>
      <p:ext uri="{BB962C8B-B14F-4D97-AF65-F5344CB8AC3E}">
        <p14:creationId xmlns:p14="http://schemas.microsoft.com/office/powerpoint/2010/main" val="32987366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Ür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Kép helyőrzője 2">
            <a:extLst>
              <a:ext uri="{FF2B5EF4-FFF2-40B4-BE49-F238E27FC236}">
                <a16:creationId xmlns:a16="http://schemas.microsoft.com/office/drawing/2014/main" id="{DE635FD8-712D-4EE2-A5B6-3DD8DE9C25E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104900" y="0"/>
            <a:ext cx="11087100" cy="6858000"/>
          </a:xfrm>
        </p:spPr>
        <p:txBody>
          <a:bodyPr rtlCol="0"/>
          <a:lstStyle/>
          <a:p>
            <a:pPr rtl="0"/>
            <a:r>
              <a:rPr lang="hu-HU" noProof="0"/>
              <a:t>Kép hozzáadásához kattintson az ikonra</a:t>
            </a:r>
          </a:p>
        </p:txBody>
      </p:sp>
      <p:sp>
        <p:nvSpPr>
          <p:cNvPr id="5" name="Cím 4">
            <a:extLst>
              <a:ext uri="{FF2B5EF4-FFF2-40B4-BE49-F238E27FC236}">
                <a16:creationId xmlns:a16="http://schemas.microsoft.com/office/drawing/2014/main" id="{BAB3F602-0F3F-45E1-BDB9-44D57F6096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85986" y="853066"/>
            <a:ext cx="2097590" cy="1331680"/>
          </a:xfrm>
        </p:spPr>
        <p:txBody>
          <a:bodyPr rtlCol="0">
            <a:normAutofit/>
          </a:bodyPr>
          <a:lstStyle>
            <a:lvl1pPr algn="ctr">
              <a:defRPr sz="2800"/>
            </a:lvl1pPr>
          </a:lstStyle>
          <a:p>
            <a:pPr rtl="0"/>
            <a:r>
              <a:rPr lang="hu-HU" noProof="0"/>
              <a:t>Képaláírás</a:t>
            </a:r>
          </a:p>
        </p:txBody>
      </p:sp>
    </p:spTree>
    <p:extLst>
      <p:ext uri="{BB962C8B-B14F-4D97-AF65-F5344CB8AC3E}">
        <p14:creationId xmlns:p14="http://schemas.microsoft.com/office/powerpoint/2010/main" val="1065463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ép 13">
            <a:extLst>
              <a:ext uri="{FF2B5EF4-FFF2-40B4-BE49-F238E27FC236}">
                <a16:creationId xmlns:a16="http://schemas.microsoft.com/office/drawing/2014/main" id="{EA32EE4F-6B2E-4FCC-BC34-5BF831F9026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>
            <a:fillRect/>
          </a:stretch>
        </p:blipFill>
        <p:spPr>
          <a:xfrm>
            <a:off x="5425439" y="0"/>
            <a:ext cx="6766561" cy="6858000"/>
          </a:xfrm>
          <a:custGeom>
            <a:avLst/>
            <a:gdLst>
              <a:gd name="connsiteX0" fmla="*/ 0 w 6766561"/>
              <a:gd name="connsiteY0" fmla="*/ 0 h 6858000"/>
              <a:gd name="connsiteX1" fmla="*/ 6766561 w 6766561"/>
              <a:gd name="connsiteY1" fmla="*/ 0 h 6858000"/>
              <a:gd name="connsiteX2" fmla="*/ 6766561 w 6766561"/>
              <a:gd name="connsiteY2" fmla="*/ 6858000 h 6858000"/>
              <a:gd name="connsiteX3" fmla="*/ 0 w 67665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66561" h="6858000">
                <a:moveTo>
                  <a:pt x="0" y="0"/>
                </a:moveTo>
                <a:lnTo>
                  <a:pt x="6766561" y="0"/>
                </a:lnTo>
                <a:lnTo>
                  <a:pt x="6766561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23" name="Ellipszis 22"/>
          <p:cNvSpPr/>
          <p:nvPr/>
        </p:nvSpPr>
        <p:spPr>
          <a:xfrm>
            <a:off x="1755742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66" name="Ellipszis 65"/>
          <p:cNvSpPr/>
          <p:nvPr/>
        </p:nvSpPr>
        <p:spPr>
          <a:xfrm>
            <a:off x="392841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35" name="Ellipszis 34"/>
          <p:cNvSpPr/>
          <p:nvPr/>
        </p:nvSpPr>
        <p:spPr>
          <a:xfrm>
            <a:off x="1524000" y="1812813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8" name="Szabadkézi rajz: Alakzat 17">
            <a:extLst>
              <a:ext uri="{FF2B5EF4-FFF2-40B4-BE49-F238E27FC236}">
                <a16:creationId xmlns:a16="http://schemas.microsoft.com/office/drawing/2014/main" id="{125D7C1C-9CF4-47B3-9ABC-8F0E2CE6CD31}"/>
              </a:ext>
            </a:extLst>
          </p:cNvPr>
          <p:cNvSpPr/>
          <p:nvPr userDrawn="1"/>
        </p:nvSpPr>
        <p:spPr>
          <a:xfrm rot="10800000">
            <a:off x="3192203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9" name="Szabadkézi rajz: Alakzat 18">
            <a:extLst>
              <a:ext uri="{FF2B5EF4-FFF2-40B4-BE49-F238E27FC236}">
                <a16:creationId xmlns:a16="http://schemas.microsoft.com/office/drawing/2014/main" id="{B0B53361-3F22-4468-B6F8-71E345F7077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2" name="Cím 1">
            <a:extLst>
              <a:ext uri="{FF2B5EF4-FFF2-40B4-BE49-F238E27FC236}">
                <a16:creationId xmlns:a16="http://schemas.microsoft.com/office/drawing/2014/main" id="{B4B38687-48E7-4488-BB10-BDE4F5A736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3144" y="1237089"/>
            <a:ext cx="4562856" cy="1563624"/>
          </a:xfrm>
        </p:spPr>
        <p:txBody>
          <a:bodyPr vert="horz" lIns="91440" tIns="0" rIns="91440" bIns="0" rtlCol="0" anchor="b" anchorCtr="0">
            <a:noAutofit/>
          </a:bodyPr>
          <a:lstStyle>
            <a:lvl1pPr>
              <a:defRPr lang="en-US" sz="3600" b="0" baseline="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  <a:cs typeface="+mn-cs"/>
              </a:defRPr>
            </a:lvl1pPr>
          </a:lstStyle>
          <a:p>
            <a:pPr marL="0" lvl="0" indent="0" rtl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</a:pPr>
            <a:r>
              <a:rPr lang="hu-HU" noProof="0"/>
              <a:t>Mintacím szerkesztése</a:t>
            </a:r>
          </a:p>
        </p:txBody>
      </p:sp>
      <p:sp>
        <p:nvSpPr>
          <p:cNvPr id="6" name="Téglalap 5">
            <a:extLst>
              <a:ext uri="{FF2B5EF4-FFF2-40B4-BE49-F238E27FC236}">
                <a16:creationId xmlns:a16="http://schemas.microsoft.com/office/drawing/2014/main" id="{9F3A5C24-92D8-4CC1-AF50-F29B9C30BDBB}"/>
              </a:ext>
            </a:extLst>
          </p:cNvPr>
          <p:cNvSpPr/>
          <p:nvPr userDrawn="1"/>
        </p:nvSpPr>
        <p:spPr>
          <a:xfrm>
            <a:off x="5425439" y="0"/>
            <a:ext cx="6766561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1" name="Szöveg helye 2">
            <a:extLst>
              <a:ext uri="{FF2B5EF4-FFF2-40B4-BE49-F238E27FC236}">
                <a16:creationId xmlns:a16="http://schemas.microsoft.com/office/drawing/2014/main" id="{89F459E6-70DE-4FF8-AD0C-1B49B34CF7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33143" y="2888791"/>
            <a:ext cx="4562856" cy="2410459"/>
          </a:xfrm>
        </p:spPr>
        <p:txBody>
          <a:bodyPr vert="horz" lIns="91440" tIns="73152" rIns="91440" bIns="45720" rtlCol="0">
            <a:noAutofit/>
          </a:bodyPr>
          <a:lstStyle>
            <a:lvl1pPr marL="0" indent="0" algn="l">
              <a:buNone/>
              <a:defRPr lang="en-US" sz="1400" b="0" i="0" baseline="0">
                <a:effectLst/>
              </a:defRPr>
            </a:lvl1pPr>
          </a:lstStyle>
          <a:p>
            <a:pPr marL="228600" lvl="0" indent="-228600" rtl="0">
              <a:lnSpc>
                <a:spcPct val="145000"/>
              </a:lnSpc>
              <a:spcBef>
                <a:spcPts val="0"/>
              </a:spcBef>
            </a:pPr>
            <a:r>
              <a:rPr lang="hu-HU" noProof="0"/>
              <a:t>Mintaszöveg szerkesztése</a:t>
            </a:r>
          </a:p>
        </p:txBody>
      </p:sp>
    </p:spTree>
    <p:extLst>
      <p:ext uri="{BB962C8B-B14F-4D97-AF65-F5344CB8AC3E}">
        <p14:creationId xmlns:p14="http://schemas.microsoft.com/office/powerpoint/2010/main" val="236975078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ét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zis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1" name="Szabadkézi rajz: Alakzat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2" name="Szabadkézi rajz: Alakzat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4" name="Cím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13" name="Tartalom helye 2">
            <a:extLst>
              <a:ext uri="{FF2B5EF4-FFF2-40B4-BE49-F238E27FC236}">
                <a16:creationId xmlns:a16="http://schemas.microsoft.com/office/drawing/2014/main" id="{28B56F67-6D31-4B9E-8530-E063E5785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04900" y="1338606"/>
            <a:ext cx="4914900" cy="4838357"/>
          </a:xfrm>
        </p:spPr>
        <p:txBody>
          <a:bodyPr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15" name="Tartalom helye 3">
            <a:extLst>
              <a:ext uri="{FF2B5EF4-FFF2-40B4-BE49-F238E27FC236}">
                <a16:creationId xmlns:a16="http://schemas.microsoft.com/office/drawing/2014/main" id="{69E53391-9670-4404-BC42-063A6EC48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338606"/>
            <a:ext cx="5181598" cy="4838357"/>
          </a:xfrm>
        </p:spPr>
        <p:txBody>
          <a:bodyPr rtlCol="0"/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19507556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zis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1" name="Szabadkézi rajz: Alakzat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2" name="Szabadkézi rajz: Alakzat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4" name="Cím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16" name="Szöveg helye 2">
            <a:extLst>
              <a:ext uri="{FF2B5EF4-FFF2-40B4-BE49-F238E27FC236}">
                <a16:creationId xmlns:a16="http://schemas.microsoft.com/office/drawing/2014/main" id="{9473839A-0FBA-4FFD-963E-C459DBF019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341797"/>
            <a:ext cx="4892675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17" name="Tartalom helye 3">
            <a:extLst>
              <a:ext uri="{FF2B5EF4-FFF2-40B4-BE49-F238E27FC236}">
                <a16:creationId xmlns:a16="http://schemas.microsoft.com/office/drawing/2014/main" id="{780A680B-0184-4FD9-B262-BC525F0FE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04900" y="2308409"/>
            <a:ext cx="4892675" cy="3881254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18" name="Szöveg helye 4">
            <a:extLst>
              <a:ext uri="{FF2B5EF4-FFF2-40B4-BE49-F238E27FC236}">
                <a16:creationId xmlns:a16="http://schemas.microsoft.com/office/drawing/2014/main" id="{2BB13104-4CA8-41CF-97D3-CC8715182B0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4426" y="1341797"/>
            <a:ext cx="5160961" cy="823912"/>
          </a:xfrm>
        </p:spPr>
        <p:txBody>
          <a:bodyPr rtlCol="0"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19" name="Tartalom helye 5">
            <a:extLst>
              <a:ext uri="{FF2B5EF4-FFF2-40B4-BE49-F238E27FC236}">
                <a16:creationId xmlns:a16="http://schemas.microsoft.com/office/drawing/2014/main" id="{F6A37A72-F47E-45B8-B790-D1444B00238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4426" y="2308409"/>
            <a:ext cx="5160962" cy="3881254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31679630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zis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5243414" y="6098258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1" name="Szabadkézi rajz: Alakzat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2" name="Szabadkézi rajz: Alakzat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3" name="Cím 1">
            <a:extLst>
              <a:ext uri="{FF2B5EF4-FFF2-40B4-BE49-F238E27FC236}">
                <a16:creationId xmlns:a16="http://schemas.microsoft.com/office/drawing/2014/main" id="{34A57A7D-E285-478E-A8B6-10716A7A7E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04900" y="457200"/>
            <a:ext cx="3667125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hu-HU" noProof="0"/>
              <a:t>Mintacím stílusának szerkesztése</a:t>
            </a:r>
          </a:p>
        </p:txBody>
      </p:sp>
      <p:sp>
        <p:nvSpPr>
          <p:cNvPr id="15" name="Szöveg helye 3">
            <a:extLst>
              <a:ext uri="{FF2B5EF4-FFF2-40B4-BE49-F238E27FC236}">
                <a16:creationId xmlns:a16="http://schemas.microsoft.com/office/drawing/2014/main" id="{02638390-43F5-47D5-BE57-D060C6E9EB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104900" y="2057400"/>
            <a:ext cx="3667125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hu-HU" noProof="0"/>
              <a:t>Mintaszöveg szerkesztése</a:t>
            </a:r>
          </a:p>
        </p:txBody>
      </p:sp>
      <p:sp>
        <p:nvSpPr>
          <p:cNvPr id="16" name="Tartalom helye 2">
            <a:extLst>
              <a:ext uri="{FF2B5EF4-FFF2-40B4-BE49-F238E27FC236}">
                <a16:creationId xmlns:a16="http://schemas.microsoft.com/office/drawing/2014/main" id="{366B2167-56BA-4D43-889D-FD798AA1F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90896" y="457201"/>
            <a:ext cx="6364492" cy="5403850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</p:spTree>
    <p:extLst>
      <p:ext uri="{BB962C8B-B14F-4D97-AF65-F5344CB8AC3E}">
        <p14:creationId xmlns:p14="http://schemas.microsoft.com/office/powerpoint/2010/main" val="2803594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zis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1" name="Szabadkézi rajz: Alakzat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2" name="Szabadkézi rajz: Alakzat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4" name="Cím 13">
            <a:extLst>
              <a:ext uri="{FF2B5EF4-FFF2-40B4-BE49-F238E27FC236}">
                <a16:creationId xmlns:a16="http://schemas.microsoft.com/office/drawing/2014/main" id="{EAF2EDC5-8FCA-8543-8C1F-688DA6DC9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2" name="Élőláb helye 1">
            <a:extLst>
              <a:ext uri="{FF2B5EF4-FFF2-40B4-BE49-F238E27FC236}">
                <a16:creationId xmlns:a16="http://schemas.microsoft.com/office/drawing/2014/main" id="{CBD8003D-13A7-4986-AB10-F4984336278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 rtlCol="0"/>
          <a:lstStyle/>
          <a:p>
            <a:pPr rt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867164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lipszis 6">
            <a:extLst>
              <a:ext uri="{FF2B5EF4-FFF2-40B4-BE49-F238E27FC236}">
                <a16:creationId xmlns:a16="http://schemas.microsoft.com/office/drawing/2014/main" id="{8F6A756B-881F-4AD8-88A2-0DEA57AC8086}"/>
              </a:ext>
            </a:extLst>
          </p:cNvPr>
          <p:cNvSpPr/>
          <p:nvPr userDrawn="1"/>
        </p:nvSpPr>
        <p:spPr>
          <a:xfrm>
            <a:off x="9575801" y="1199097"/>
            <a:ext cx="4695527" cy="4670817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52E1879E-468E-4022-BADB-7EA13901AAC4}"/>
              </a:ext>
            </a:extLst>
          </p:cNvPr>
          <p:cNvSpPr/>
          <p:nvPr userDrawn="1"/>
        </p:nvSpPr>
        <p:spPr>
          <a:xfrm>
            <a:off x="1058659" y="759742"/>
            <a:ext cx="5578882" cy="5549523"/>
          </a:xfrm>
          <a:prstGeom prst="ellipse">
            <a:avLst/>
          </a:prstGeom>
          <a:noFill/>
          <a:ln w="6350">
            <a:solidFill>
              <a:schemeClr val="tx1">
                <a:alpha val="10000"/>
              </a:schemeClr>
            </a:solidFill>
            <a:prstDash val="sysDot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9" name="Ellipszis 8">
            <a:extLst>
              <a:ext uri="{FF2B5EF4-FFF2-40B4-BE49-F238E27FC236}">
                <a16:creationId xmlns:a16="http://schemas.microsoft.com/office/drawing/2014/main" id="{C926C8E7-AF48-4D69-8A29-78C339929E06}"/>
              </a:ext>
            </a:extLst>
          </p:cNvPr>
          <p:cNvSpPr/>
          <p:nvPr userDrawn="1"/>
        </p:nvSpPr>
        <p:spPr>
          <a:xfrm>
            <a:off x="6309668" y="5745357"/>
            <a:ext cx="106064" cy="105506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12BAE379-8BA3-4C38-80B9-F6ECE8575046}"/>
              </a:ext>
            </a:extLst>
          </p:cNvPr>
          <p:cNvSpPr/>
          <p:nvPr userDrawn="1"/>
        </p:nvSpPr>
        <p:spPr>
          <a:xfrm>
            <a:off x="7062787" y="1199097"/>
            <a:ext cx="244510" cy="24322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 noProof="0"/>
          </a:p>
        </p:txBody>
      </p:sp>
      <p:sp>
        <p:nvSpPr>
          <p:cNvPr id="11" name="Szabadkézi rajz: Alakzat 10">
            <a:extLst>
              <a:ext uri="{FF2B5EF4-FFF2-40B4-BE49-F238E27FC236}">
                <a16:creationId xmlns:a16="http://schemas.microsoft.com/office/drawing/2014/main" id="{BDC42F51-DCAB-4C33-9689-ABC135D1EE8D}"/>
              </a:ext>
            </a:extLst>
          </p:cNvPr>
          <p:cNvSpPr/>
          <p:nvPr userDrawn="1"/>
        </p:nvSpPr>
        <p:spPr>
          <a:xfrm rot="10800000">
            <a:off x="10507442" y="6397343"/>
            <a:ext cx="1684558" cy="460657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  <p:sp>
        <p:nvSpPr>
          <p:cNvPr id="12" name="Szabadkézi rajz: Alakzat 11">
            <a:extLst>
              <a:ext uri="{FF2B5EF4-FFF2-40B4-BE49-F238E27FC236}">
                <a16:creationId xmlns:a16="http://schemas.microsoft.com/office/drawing/2014/main" id="{A5BC48F8-98EB-4550-8EAC-1248034E9560}"/>
              </a:ext>
            </a:extLst>
          </p:cNvPr>
          <p:cNvSpPr/>
          <p:nvPr userDrawn="1"/>
        </p:nvSpPr>
        <p:spPr>
          <a:xfrm>
            <a:off x="1496753" y="0"/>
            <a:ext cx="2057848" cy="562736"/>
          </a:xfrm>
          <a:custGeom>
            <a:avLst/>
            <a:gdLst>
              <a:gd name="connsiteX0" fmla="*/ 0 w 1684558"/>
              <a:gd name="connsiteY0" fmla="*/ 0 h 460657"/>
              <a:gd name="connsiteX1" fmla="*/ 1684558 w 1684558"/>
              <a:gd name="connsiteY1" fmla="*/ 0 h 460657"/>
              <a:gd name="connsiteX2" fmla="*/ 1670866 w 1684558"/>
              <a:gd name="connsiteY2" fmla="*/ 22419 h 460657"/>
              <a:gd name="connsiteX3" fmla="*/ 842279 w 1684558"/>
              <a:gd name="connsiteY3" fmla="*/ 460657 h 460657"/>
              <a:gd name="connsiteX4" fmla="*/ 13692 w 1684558"/>
              <a:gd name="connsiteY4" fmla="*/ 22419 h 460657"/>
              <a:gd name="connsiteX5" fmla="*/ 0 w 1684558"/>
              <a:gd name="connsiteY5" fmla="*/ 0 h 460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684558" h="460657">
                <a:moveTo>
                  <a:pt x="0" y="0"/>
                </a:moveTo>
                <a:lnTo>
                  <a:pt x="1684558" y="0"/>
                </a:lnTo>
                <a:lnTo>
                  <a:pt x="1670866" y="22419"/>
                </a:lnTo>
                <a:cubicBezTo>
                  <a:pt x="1491295" y="286821"/>
                  <a:pt x="1187195" y="460657"/>
                  <a:pt x="842279" y="460657"/>
                </a:cubicBezTo>
                <a:cubicBezTo>
                  <a:pt x="497363" y="460657"/>
                  <a:pt x="193263" y="286821"/>
                  <a:pt x="13692" y="2241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568348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FONDO-PORTADA-PATRON-EUOSHA-2011-16-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65"/>
            <a:ext cx="12192000" cy="685190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000" y="3564000"/>
            <a:ext cx="10195200" cy="928800"/>
          </a:xfrm>
        </p:spPr>
        <p:txBody>
          <a:bodyPr lIns="0" tIns="0" rIns="0" bIns="0" anchor="t" anchorCtr="0"/>
          <a:lstStyle>
            <a:lvl1pPr algn="l">
              <a:defRPr sz="3200" b="1" i="0" cap="none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5" name="Slide Number Placeholder 9"/>
          <p:cNvSpPr txBox="1">
            <a:spLocks/>
          </p:cNvSpPr>
          <p:nvPr/>
        </p:nvSpPr>
        <p:spPr>
          <a:xfrm>
            <a:off x="11381682" y="6408724"/>
            <a:ext cx="8133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sz="1400" dirty="0"/>
          </a:p>
        </p:txBody>
      </p:sp>
      <p:pic>
        <p:nvPicPr>
          <p:cNvPr id="7" name="Bild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00001" y="5906125"/>
            <a:ext cx="1150993" cy="32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platzhalter 2"/>
          <p:cNvSpPr txBox="1">
            <a:spLocks/>
          </p:cNvSpPr>
          <p:nvPr/>
        </p:nvSpPr>
        <p:spPr>
          <a:xfrm>
            <a:off x="601135" y="6422401"/>
            <a:ext cx="9918700" cy="327025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 algn="l" defTabSz="914400" rtl="0" eaLnBrk="1" latinLnBrk="0" hangingPunct="1">
              <a:spcBef>
                <a:spcPts val="0"/>
              </a:spcBef>
              <a:buFont typeface="Arial" pitchFamily="34" charset="0"/>
              <a:buNone/>
              <a:defRPr sz="900" b="0" i="0" kern="1200" spc="30">
                <a:ln>
                  <a:noFill/>
                </a:ln>
                <a:solidFill>
                  <a:srgbClr val="003399"/>
                </a:solidFill>
                <a:latin typeface="Arial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GB" sz="900" dirty="0"/>
              <a:t>Safety and health at work is everyone’s concern. It’s good for you. It’s good for business.</a:t>
            </a:r>
          </a:p>
        </p:txBody>
      </p:sp>
      <p:sp>
        <p:nvSpPr>
          <p:cNvPr id="13" name="Subtitle 2"/>
          <p:cNvSpPr>
            <a:spLocks noGrp="1"/>
          </p:cNvSpPr>
          <p:nvPr>
            <p:ph type="subTitle" idx="10"/>
          </p:nvPr>
        </p:nvSpPr>
        <p:spPr>
          <a:xfrm>
            <a:off x="600000" y="4626000"/>
            <a:ext cx="10195200" cy="675208"/>
          </a:xfr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800" baseline="0">
                <a:solidFill>
                  <a:schemeClr val="tx2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pic>
        <p:nvPicPr>
          <p:cNvPr id="17" name="Bild 4" descr="111004_EU-OSHA_PPT_EU logo.pn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00184" y="5908675"/>
            <a:ext cx="491827" cy="3238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Bild 5" descr="111004_EU-OSHA_PPT_HW logo.pn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128449" y="5616576"/>
            <a:ext cx="677137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imagen-portada-EUOSHA-2013-16-9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70" y="5858"/>
            <a:ext cx="12167660" cy="33270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6683" y="-41610"/>
            <a:ext cx="926011" cy="69369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BFDD9A-7BA7-43A0-B572-C100341D1C40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6683" y="-45996"/>
            <a:ext cx="926011" cy="69457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C6681CD-C0A2-47B7-9555-F2A5EA5E023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56683" y="0"/>
            <a:ext cx="926011" cy="694573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E233B285-9AAD-4B95-9473-949E39C349C4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032"/>
            <a:ext cx="12192000" cy="333375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009CA904-B0B5-4061-90B9-0FC29CEB707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99" r="7864"/>
          <a:stretch/>
        </p:blipFill>
        <p:spPr>
          <a:xfrm>
            <a:off x="10992544" y="0"/>
            <a:ext cx="12481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417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DED01DAC-95B2-4F9E-A9B4-92382F943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4900" y="365125"/>
            <a:ext cx="10248899" cy="70327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hu-HU" noProof="0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7D57AA7-D108-4C6F-9455-5A9AC5F7D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4900" y="1825625"/>
            <a:ext cx="10248899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hu-HU" noProof="0"/>
              <a:t>Mintaszöveg szerkesztése</a:t>
            </a:r>
          </a:p>
          <a:p>
            <a:pPr lvl="1" rtl="0"/>
            <a:r>
              <a:rPr lang="hu-HU" noProof="0"/>
              <a:t>Második szint</a:t>
            </a:r>
          </a:p>
          <a:p>
            <a:pPr lvl="2" rtl="0"/>
            <a:r>
              <a:rPr lang="hu-HU" noProof="0"/>
              <a:t>Harmadik szint</a:t>
            </a:r>
          </a:p>
          <a:p>
            <a:pPr lvl="3" rtl="0"/>
            <a:r>
              <a:rPr lang="hu-HU" noProof="0"/>
              <a:t>Negyedik szint</a:t>
            </a:r>
          </a:p>
          <a:p>
            <a:pPr lvl="4" rtl="0"/>
            <a:r>
              <a:rPr lang="hu-HU" noProof="0"/>
              <a:t>Ötödik szint</a:t>
            </a:r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E3BBCC2B-A9FA-4472-8509-74B42C12A8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hu-HU" noProof="0"/>
          </a:p>
        </p:txBody>
      </p:sp>
      <p:cxnSp>
        <p:nvCxnSpPr>
          <p:cNvPr id="13" name="Egyenes összekötő 12">
            <a:extLst>
              <a:ext uri="{FF2B5EF4-FFF2-40B4-BE49-F238E27FC236}">
                <a16:creationId xmlns:a16="http://schemas.microsoft.com/office/drawing/2014/main" id="{1BD32F58-EB48-4836-BA45-971BA1AA1608}"/>
              </a:ext>
            </a:extLst>
          </p:cNvPr>
          <p:cNvCxnSpPr/>
          <p:nvPr userDrawn="1"/>
        </p:nvCxnSpPr>
        <p:spPr>
          <a:xfrm>
            <a:off x="559704" y="5537210"/>
            <a:ext cx="0" cy="1320791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Shape 61">
            <a:extLst>
              <a:ext uri="{FF2B5EF4-FFF2-40B4-BE49-F238E27FC236}">
                <a16:creationId xmlns:a16="http://schemas.microsoft.com/office/drawing/2014/main" id="{9DA099E0-27DA-42BD-9D42-E4CA07B78FDD}"/>
              </a:ext>
            </a:extLst>
          </p:cNvPr>
          <p:cNvSpPr/>
          <p:nvPr userDrawn="1"/>
        </p:nvSpPr>
        <p:spPr>
          <a:xfrm rot="16200000">
            <a:off x="-1548505" y="3225098"/>
            <a:ext cx="4216420" cy="407804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19050" tIns="19050" rIns="19050" bIns="19050" rtlCol="0" anchor="ctr">
            <a:spAutoFit/>
          </a:bodyPr>
          <a:lstStyle/>
          <a:p>
            <a:pPr marL="0" indent="0" algn="ctr" rtl="0">
              <a:buFont typeface="Arial" panose="020B0604020202020204" pitchFamily="34" charset="0"/>
              <a:buNone/>
              <a:defRPr sz="3000">
                <a:solidFill>
                  <a:srgbClr val="3A3B39"/>
                </a:solidFill>
                <a:latin typeface="Bebas"/>
                <a:ea typeface="Bebas"/>
                <a:cs typeface="Bebas"/>
                <a:sym typeface="Bebas"/>
              </a:defRPr>
            </a:pPr>
            <a:r>
              <a:rPr lang="hu-HU" sz="2400" b="1" kern="1200" spc="600" noProof="0">
                <a:solidFill>
                  <a:srgbClr val="2F3342"/>
                </a:solidFill>
                <a:latin typeface="+mn-lt"/>
                <a:ea typeface="+mn-ea"/>
                <a:cs typeface="+mn-cs"/>
                <a:sym typeface="Bebas"/>
              </a:rPr>
              <a:t>4</a:t>
            </a:r>
            <a:r>
              <a:rPr lang="hu-HU" sz="2400" b="1" kern="1200" spc="600" baseline="30000" noProof="0">
                <a:solidFill>
                  <a:srgbClr val="2F3342"/>
                </a:solidFill>
                <a:latin typeface="+mn-lt"/>
                <a:ea typeface="+mn-ea"/>
                <a:cs typeface="+mn-cs"/>
                <a:sym typeface="Bebas"/>
              </a:rPr>
              <a:t>TH </a:t>
            </a:r>
            <a:r>
              <a:rPr lang="hu-HU" sz="2400" b="1" kern="1200" spc="600" noProof="0">
                <a:solidFill>
                  <a:schemeClr val="accent1"/>
                </a:solidFill>
                <a:latin typeface="+mn-lt"/>
                <a:ea typeface="+mn-ea"/>
                <a:cs typeface="+mn-cs"/>
                <a:sym typeface="Bebas"/>
              </a:rPr>
              <a:t>COFFEE</a:t>
            </a:r>
            <a:endParaRPr lang="hu-HU" sz="2400" b="1" i="0" spc="600" noProof="0">
              <a:solidFill>
                <a:schemeClr val="accent1"/>
              </a:solidFill>
              <a:latin typeface="+mn-lt"/>
              <a:cs typeface="Gill Sans" panose="020B0502020104020203" pitchFamily="34" charset="-79"/>
            </a:endParaRPr>
          </a:p>
        </p:txBody>
      </p:sp>
      <p:sp>
        <p:nvSpPr>
          <p:cNvPr id="19" name="Dia számának helye 21">
            <a:extLst>
              <a:ext uri="{FF2B5EF4-FFF2-40B4-BE49-F238E27FC236}">
                <a16:creationId xmlns:a16="http://schemas.microsoft.com/office/drawing/2014/main" id="{BDEFFF1D-21D1-45B8-A062-F9140F937EE2}"/>
              </a:ext>
            </a:extLst>
          </p:cNvPr>
          <p:cNvSpPr txBox="1">
            <a:spLocks/>
          </p:cNvSpPr>
          <p:nvPr userDrawn="1"/>
        </p:nvSpPr>
        <p:spPr>
          <a:xfrm>
            <a:off x="10919584" y="441326"/>
            <a:ext cx="703476" cy="244475"/>
          </a:xfrm>
          <a:prstGeom prst="rect">
            <a:avLst/>
          </a:prstGeom>
          <a:noFill/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803" b="1" kern="1200">
                <a:solidFill>
                  <a:schemeClr val="tx1">
                    <a:alpha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D8D877B3-D348-4611-9BDB-C5374591D951}" type="slidenum">
              <a:rPr lang="hu-HU" sz="1000" noProof="0" smtClean="0"/>
              <a:pPr/>
              <a:t>‹#›</a:t>
            </a:fld>
            <a:endParaRPr lang="hu-HU" sz="1000" noProof="0"/>
          </a:p>
        </p:txBody>
      </p:sp>
      <p:cxnSp>
        <p:nvCxnSpPr>
          <p:cNvPr id="20" name="Egyenes összekötő 19">
            <a:extLst>
              <a:ext uri="{FF2B5EF4-FFF2-40B4-BE49-F238E27FC236}">
                <a16:creationId xmlns:a16="http://schemas.microsoft.com/office/drawing/2014/main" id="{DFEBA112-2FA0-448A-A373-EB297C4661F0}"/>
              </a:ext>
            </a:extLst>
          </p:cNvPr>
          <p:cNvCxnSpPr/>
          <p:nvPr userDrawn="1"/>
        </p:nvCxnSpPr>
        <p:spPr>
          <a:xfrm>
            <a:off x="559704" y="0"/>
            <a:ext cx="0" cy="1320791"/>
          </a:xfrm>
          <a:prstGeom prst="line">
            <a:avLst/>
          </a:prstGeom>
          <a:ln w="19050">
            <a:solidFill>
              <a:schemeClr val="tx1">
                <a:alpha val="70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6065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0" r:id="rId2"/>
    <p:sldLayoutId id="2147483663" r:id="rId3"/>
    <p:sldLayoutId id="2147483665" r:id="rId4"/>
    <p:sldLayoutId id="2147483668" r:id="rId5"/>
    <p:sldLayoutId id="2147483677" r:id="rId6"/>
    <p:sldLayoutId id="2147483673" r:id="rId7"/>
    <p:sldLayoutId id="2147483674" r:id="rId8"/>
    <p:sldLayoutId id="2147483680" r:id="rId9"/>
    <p:sldLayoutId id="2147483678" r:id="rId10"/>
    <p:sldLayoutId id="2147483679" r:id="rId11"/>
    <p:sldLayoutId id="214748368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6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omkt.hu/egyeb-kepzesek/biztonsagi-es-egeszsegvedelmi-koordinator-kepzes/" TargetMode="External"/><Relationship Id="rId2" Type="http://schemas.openxmlformats.org/officeDocument/2006/relationships/hyperlink" Target="https://omkt.hu/egyeb-kepzesek/adr-1-3-kepzes/" TargetMode="Externa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914525" y="1541480"/>
            <a:ext cx="10668000" cy="2969443"/>
          </a:xfrm>
        </p:spPr>
        <p:txBody>
          <a:bodyPr rtlCol="0">
            <a:normAutofit fontScale="90000"/>
          </a:bodyPr>
          <a:lstStyle/>
          <a:p>
            <a:pPr rtl="0"/>
            <a:r>
              <a:rPr lang="hu-HU" sz="4800" dirty="0"/>
              <a:t>Szakmai kihívások a munkavédelemben 2023</a:t>
            </a:r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922020" y="5494712"/>
            <a:ext cx="10668000" cy="726541"/>
          </a:xfrm>
        </p:spPr>
        <p:txBody>
          <a:bodyPr/>
          <a:lstStyle/>
          <a:p>
            <a:r>
              <a:rPr lang="hu-HU" dirty="0"/>
              <a:t>Dr. Koch Mária 2023</a:t>
            </a:r>
          </a:p>
        </p:txBody>
      </p:sp>
      <p:sp>
        <p:nvSpPr>
          <p:cNvPr id="4" name="Téglalap 3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/>
              <a:t>T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876646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helye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04" r="26804"/>
          <a:stretch>
            <a:fillRect/>
          </a:stretch>
        </p:blipFill>
        <p:spPr>
          <a:xfrm rot="5400000">
            <a:off x="2663426" y="-2114550"/>
            <a:ext cx="6858000" cy="11087100"/>
          </a:xfrm>
        </p:spPr>
      </p:pic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i="1" dirty="0" err="1"/>
              <a:t>Rouen</a:t>
            </a:r>
            <a:endParaRPr lang="hu-HU" b="1" i="1" dirty="0"/>
          </a:p>
        </p:txBody>
      </p:sp>
    </p:spTree>
    <p:extLst>
      <p:ext uri="{BB962C8B-B14F-4D97-AF65-F5344CB8AC3E}">
        <p14:creationId xmlns:p14="http://schemas.microsoft.com/office/powerpoint/2010/main" val="820940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" y="0"/>
            <a:ext cx="108013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9799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4312565-5F29-4C96-B5A2-E1EAE5CB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39" y="1541480"/>
            <a:ext cx="7107921" cy="2002530"/>
          </a:xfrm>
        </p:spPr>
        <p:txBody>
          <a:bodyPr rtlCol="0"/>
          <a:lstStyle/>
          <a:p>
            <a:r>
              <a:rPr lang="hu-HU" sz="2400" b="1" dirty="0"/>
              <a:t>Az Európai Unió 2021–2027-es munkahelyi biztonsági és egészségvédelmi stratégiai kerete  </a:t>
            </a:r>
            <a:br>
              <a:rPr lang="hu-HU" sz="2400" b="1" dirty="0"/>
            </a:br>
            <a:r>
              <a:rPr lang="hu-HU" sz="2400" b="1" dirty="0"/>
              <a:t>Munkahelyi biztonság és egészségvédelem a munka változó világában</a:t>
            </a:r>
            <a:br>
              <a:rPr lang="hu-HU" b="1" dirty="0"/>
            </a:br>
            <a:endParaRPr lang="hu-HU" dirty="0"/>
          </a:p>
        </p:txBody>
      </p:sp>
      <p:sp>
        <p:nvSpPr>
          <p:cNvPr id="14" name="Szabadkézi sokszög 27">
            <a:extLst>
              <a:ext uri="{FF2B5EF4-FFF2-40B4-BE49-F238E27FC236}">
                <a16:creationId xmlns:a16="http://schemas.microsoft.com/office/drawing/2014/main" id="{944C982A-D694-43A6-9330-50F554BC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3"/>
          </p:nvPr>
        </p:nvSpPr>
        <p:spPr>
          <a:xfrm>
            <a:off x="536599" y="-1"/>
            <a:ext cx="7583700" cy="6858001"/>
          </a:xfrm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051842" y="4229099"/>
            <a:ext cx="54197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Prioritások 1.</a:t>
            </a:r>
          </a:p>
          <a:p>
            <a:endParaRPr lang="hu-HU" sz="2400" dirty="0"/>
          </a:p>
          <a:p>
            <a:r>
              <a:rPr lang="hu-HU" sz="2400" dirty="0"/>
              <a:t>A munka új világában a zöld és digitális átállás, illetve a demográfiai átmenet által előidézett változások előrejelzése és kezelése</a:t>
            </a:r>
          </a:p>
        </p:txBody>
      </p:sp>
    </p:spTree>
    <p:extLst>
      <p:ext uri="{BB962C8B-B14F-4D97-AF65-F5344CB8AC3E}">
        <p14:creationId xmlns:p14="http://schemas.microsoft.com/office/powerpoint/2010/main" val="3812511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4312565-5F29-4C96-B5A2-E1EAE5CB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67367" y="1296491"/>
            <a:ext cx="7107921" cy="2002530"/>
          </a:xfrm>
        </p:spPr>
        <p:txBody>
          <a:bodyPr rtlCol="0"/>
          <a:lstStyle/>
          <a:p>
            <a:r>
              <a:rPr lang="hu-HU" sz="2400" b="1" dirty="0"/>
              <a:t>Az Európai Unió 2021–2027-es munkahelyi biztonsági és egészségvédelmi stratégiai kerete  </a:t>
            </a:r>
            <a:br>
              <a:rPr lang="hu-HU" sz="2400" b="1" dirty="0"/>
            </a:br>
            <a:r>
              <a:rPr lang="hu-HU" sz="2400" b="1" dirty="0"/>
              <a:t>Munkahelyi biztonság és egészségvédelem a munka változó világában</a:t>
            </a:r>
            <a:br>
              <a:rPr lang="hu-HU" b="1" dirty="0"/>
            </a:br>
            <a:endParaRPr lang="hu-HU" dirty="0"/>
          </a:p>
        </p:txBody>
      </p:sp>
      <p:sp>
        <p:nvSpPr>
          <p:cNvPr id="14" name="Szabadkézi sokszög 27">
            <a:extLst>
              <a:ext uri="{FF2B5EF4-FFF2-40B4-BE49-F238E27FC236}">
                <a16:creationId xmlns:a16="http://schemas.microsoft.com/office/drawing/2014/main" id="{944C982A-D694-43A6-9330-50F554BC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3"/>
          </p:nvPr>
        </p:nvSpPr>
        <p:spPr>
          <a:xfrm>
            <a:off x="536599" y="-1"/>
            <a:ext cx="7583700" cy="6858001"/>
          </a:xfrm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 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671296" y="3118368"/>
            <a:ext cx="667142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Prioritások 1.</a:t>
            </a:r>
          </a:p>
          <a:p>
            <a:endParaRPr lang="hu-HU" sz="2400" dirty="0"/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Szabályok (irányelvek és a hazai jogharmonizáció) korszerűsítése és egyszerűsítése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Munkavállalói jogok és szükségletek összeegyeztetése a fejlődéssel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Digitális platformokon végzett munkák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Fenntarthatósági követelmények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 err="1"/>
              <a:t>Pszichoszociális</a:t>
            </a:r>
            <a:r>
              <a:rPr lang="hu-HU" sz="2400" dirty="0"/>
              <a:t>, mentális  és ergonómiai kockázatok</a:t>
            </a:r>
          </a:p>
        </p:txBody>
      </p:sp>
      <p:pic>
        <p:nvPicPr>
          <p:cNvPr id="7" name="Picture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86810" y="3299021"/>
            <a:ext cx="2975610" cy="280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858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  <a:p>
            <a:pPr algn="ctr"/>
            <a:endParaRPr lang="hu-HU" dirty="0"/>
          </a:p>
        </p:txBody>
      </p:sp>
      <p:sp>
        <p:nvSpPr>
          <p:cNvPr id="4" name="Szövegdoboz 3"/>
          <p:cNvSpPr txBox="1"/>
          <p:nvPr/>
        </p:nvSpPr>
        <p:spPr>
          <a:xfrm>
            <a:off x="5343525" y="6124575"/>
            <a:ext cx="8804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dirty="0"/>
              <a:t>Forrás: 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4372" y="219075"/>
            <a:ext cx="7163873" cy="6858000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9667875" y="3648075"/>
            <a:ext cx="198220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i="1" dirty="0"/>
              <a:t>Forrás: EUROSTAT LFS</a:t>
            </a:r>
          </a:p>
        </p:txBody>
      </p:sp>
      <p:sp>
        <p:nvSpPr>
          <p:cNvPr id="7" name="Szövegdoboz 6"/>
          <p:cNvSpPr txBox="1"/>
          <p:nvPr/>
        </p:nvSpPr>
        <p:spPr>
          <a:xfrm>
            <a:off x="8848725" y="2543175"/>
            <a:ext cx="28941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dirty="0"/>
              <a:t>A munkaidő alakulása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7DEAAF2-8F80-6E60-A720-4E0CD2BD6BB5}"/>
              </a:ext>
            </a:extLst>
          </p:cNvPr>
          <p:cNvSpPr txBox="1"/>
          <p:nvPr/>
        </p:nvSpPr>
        <p:spPr>
          <a:xfrm>
            <a:off x="4245429" y="1233702"/>
            <a:ext cx="2194560" cy="101566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hu-HU" sz="1400" dirty="0"/>
          </a:p>
          <a:p>
            <a:pPr algn="ctr"/>
            <a:r>
              <a:rPr lang="hu-HU" sz="1600" dirty="0"/>
              <a:t>Teljes munkaidőben az átlagos heti munkaidő</a:t>
            </a:r>
          </a:p>
          <a:p>
            <a:pPr algn="ctr"/>
            <a:endParaRPr lang="hu-HU" sz="1400" dirty="0"/>
          </a:p>
        </p:txBody>
      </p:sp>
    </p:spTree>
    <p:extLst>
      <p:ext uri="{BB962C8B-B14F-4D97-AF65-F5344CB8AC3E}">
        <p14:creationId xmlns:p14="http://schemas.microsoft.com/office/powerpoint/2010/main" val="136163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5049" y="1178819"/>
            <a:ext cx="7217773" cy="4660006"/>
          </a:xfrm>
          <a:prstGeom prst="rect">
            <a:avLst/>
          </a:prstGeom>
        </p:spPr>
      </p:pic>
      <p:sp>
        <p:nvSpPr>
          <p:cNvPr id="4" name="Szövegdoboz 3"/>
          <p:cNvSpPr txBox="1"/>
          <p:nvPr/>
        </p:nvSpPr>
        <p:spPr>
          <a:xfrm>
            <a:off x="2967970" y="6115148"/>
            <a:ext cx="5354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i="1" dirty="0"/>
              <a:t>Forrás: </a:t>
            </a:r>
            <a:r>
              <a:rPr lang="hu-HU" sz="1400" i="1" dirty="0" err="1"/>
              <a:t>Occupational</a:t>
            </a:r>
            <a:r>
              <a:rPr lang="hu-HU" sz="1400" i="1" dirty="0"/>
              <a:t> </a:t>
            </a:r>
            <a:r>
              <a:rPr lang="hu-HU" sz="1400" i="1" dirty="0" err="1"/>
              <a:t>safety</a:t>
            </a:r>
            <a:r>
              <a:rPr lang="hu-HU" sz="1400" i="1" dirty="0"/>
              <a:t> and </a:t>
            </a:r>
            <a:r>
              <a:rPr lang="hu-HU" sz="1400" i="1" dirty="0" err="1"/>
              <a:t>health</a:t>
            </a:r>
            <a:r>
              <a:rPr lang="hu-HU" sz="1400" i="1" dirty="0"/>
              <a:t> is Europe: </a:t>
            </a:r>
            <a:r>
              <a:rPr lang="hu-HU" sz="1400" i="1" dirty="0" err="1"/>
              <a:t>state</a:t>
            </a:r>
            <a:r>
              <a:rPr lang="hu-HU" sz="1400" i="1" dirty="0"/>
              <a:t> and trend 2023 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9271783" y="1895475"/>
            <a:ext cx="250286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hu-HU" sz="2400" dirty="0" err="1"/>
              <a:t>Pszichoszociális</a:t>
            </a:r>
            <a:endParaRPr lang="hu-HU" sz="2400" dirty="0"/>
          </a:p>
          <a:p>
            <a:pPr algn="r"/>
            <a:r>
              <a:rPr lang="hu-HU" sz="2400" dirty="0"/>
              <a:t>kockázati tényezők</a:t>
            </a:r>
          </a:p>
          <a:p>
            <a:pPr algn="r"/>
            <a:r>
              <a:rPr lang="hu-HU" sz="2400" dirty="0"/>
              <a:t>alakulása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ED8BABBE-5E71-6AAE-0551-EB7C407C751B}"/>
              </a:ext>
            </a:extLst>
          </p:cNvPr>
          <p:cNvSpPr txBox="1"/>
          <p:nvPr/>
        </p:nvSpPr>
        <p:spPr>
          <a:xfrm>
            <a:off x="3069773" y="4753781"/>
            <a:ext cx="27170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b="1" dirty="0"/>
              <a:t>Magasan képzett szellemi</a:t>
            </a: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82DB4C89-AED4-B99A-62C9-230ABA8350DD}"/>
              </a:ext>
            </a:extLst>
          </p:cNvPr>
          <p:cNvSpPr txBox="1"/>
          <p:nvPr/>
        </p:nvSpPr>
        <p:spPr>
          <a:xfrm>
            <a:off x="3151688" y="4753781"/>
            <a:ext cx="2717073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b="1" dirty="0"/>
              <a:t>Magasan képzett szellemi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1F89F35F-19E1-C65D-A68A-A0E6D95AFF92}"/>
              </a:ext>
            </a:extLst>
          </p:cNvPr>
          <p:cNvSpPr txBox="1"/>
          <p:nvPr/>
        </p:nvSpPr>
        <p:spPr>
          <a:xfrm>
            <a:off x="3203940" y="5214770"/>
            <a:ext cx="257338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hu-HU" b="1" dirty="0"/>
              <a:t>Magasan képzett fizikai</a:t>
            </a: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E37F658F-7328-CDE4-4B72-C85E16F9BA09}"/>
              </a:ext>
            </a:extLst>
          </p:cNvPr>
          <p:cNvSpPr txBox="1"/>
          <p:nvPr/>
        </p:nvSpPr>
        <p:spPr>
          <a:xfrm>
            <a:off x="6904721" y="4753781"/>
            <a:ext cx="2835200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b="1" dirty="0"/>
              <a:t>Alacsonyan képzett szellemi</a:t>
            </a:r>
          </a:p>
        </p:txBody>
      </p:sp>
      <p:sp>
        <p:nvSpPr>
          <p:cNvPr id="11" name="Szövegdoboz 10">
            <a:extLst>
              <a:ext uri="{FF2B5EF4-FFF2-40B4-BE49-F238E27FC236}">
                <a16:creationId xmlns:a16="http://schemas.microsoft.com/office/drawing/2014/main" id="{1A1AFA4E-7A2E-98CD-525E-A0958ECD50AA}"/>
              </a:ext>
            </a:extLst>
          </p:cNvPr>
          <p:cNvSpPr txBox="1"/>
          <p:nvPr/>
        </p:nvSpPr>
        <p:spPr>
          <a:xfrm>
            <a:off x="6984671" y="5233679"/>
            <a:ext cx="262674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hu-HU" b="1" dirty="0"/>
              <a:t>Alacsonyan képzett fizikai</a:t>
            </a:r>
          </a:p>
        </p:txBody>
      </p:sp>
    </p:spTree>
    <p:extLst>
      <p:ext uri="{BB962C8B-B14F-4D97-AF65-F5344CB8AC3E}">
        <p14:creationId xmlns:p14="http://schemas.microsoft.com/office/powerpoint/2010/main" val="3423939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2100704" y="6237697"/>
            <a:ext cx="69598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400" i="1" dirty="0"/>
              <a:t>Forrás: ESENER 2014, 2019, </a:t>
            </a:r>
            <a:r>
              <a:rPr lang="hu-HU" sz="1400" i="1" dirty="0" err="1"/>
              <a:t>Occupational</a:t>
            </a:r>
            <a:r>
              <a:rPr lang="hu-HU" sz="1400" i="1" dirty="0"/>
              <a:t> </a:t>
            </a:r>
            <a:r>
              <a:rPr lang="hu-HU" sz="1400" i="1" dirty="0" err="1"/>
              <a:t>safety</a:t>
            </a:r>
            <a:r>
              <a:rPr lang="hu-HU" sz="1400" i="1" dirty="0"/>
              <a:t> and </a:t>
            </a:r>
            <a:r>
              <a:rPr lang="hu-HU" sz="1400" i="1" dirty="0" err="1"/>
              <a:t>health</a:t>
            </a:r>
            <a:r>
              <a:rPr lang="hu-HU" sz="1400" i="1" dirty="0"/>
              <a:t> is Europe: </a:t>
            </a:r>
            <a:r>
              <a:rPr lang="hu-HU" sz="1400" i="1" dirty="0" err="1"/>
              <a:t>state</a:t>
            </a:r>
            <a:r>
              <a:rPr lang="hu-HU" sz="1400" i="1" dirty="0"/>
              <a:t> and trend 2023 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9452758" y="1895475"/>
            <a:ext cx="2587631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hu-HU" sz="2400" dirty="0"/>
              <a:t>A munkaintenzitás</a:t>
            </a:r>
          </a:p>
          <a:p>
            <a:pPr algn="r"/>
            <a:r>
              <a:rPr lang="hu-HU" sz="2400" dirty="0"/>
              <a:t>és a</a:t>
            </a:r>
          </a:p>
          <a:p>
            <a:pPr algn="r"/>
            <a:r>
              <a:rPr lang="hu-HU" sz="2400" dirty="0"/>
              <a:t>munkáltató mérete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7957" y="1119438"/>
            <a:ext cx="7553326" cy="4359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0883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9671F-F764-4C4C-AA2D-B9A7A945A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Healthy Workplaces Campaign 2023-25</a:t>
            </a:r>
            <a:br>
              <a:rPr lang="en-GB" dirty="0"/>
            </a:br>
            <a:r>
              <a:rPr lang="en-GB" dirty="0"/>
              <a:t>Safe and healthy work in the digital age</a:t>
            </a:r>
            <a:br>
              <a:rPr lang="en-GB" dirty="0"/>
            </a:b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D5F76E-135C-46BB-8390-A1E50B2BC577}"/>
              </a:ext>
            </a:extLst>
          </p:cNvPr>
          <p:cNvSpPr>
            <a:spLocks noGrp="1"/>
          </p:cNvSpPr>
          <p:nvPr>
            <p:ph type="subTitle" idx="10"/>
          </p:nvPr>
        </p:nvSpPr>
        <p:spPr/>
        <p:txBody>
          <a:bodyPr/>
          <a:lstStyle/>
          <a:p>
            <a:r>
              <a:rPr lang="en-US"/>
              <a:t>Ensuring effective prevention in the digital world of work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7858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r>
              <a:rPr lang="hu-HU" sz="2400" i="1" dirty="0"/>
              <a:t>Prioritások:</a:t>
            </a:r>
          </a:p>
          <a:p>
            <a:pPr marL="0" indent="0">
              <a:buNone/>
            </a:pPr>
            <a:endParaRPr lang="hu-HU" sz="2400" i="1" dirty="0"/>
          </a:p>
          <a:p>
            <a:pPr>
              <a:buFont typeface="Wingdings" panose="05000000000000000000" pitchFamily="2" charset="2"/>
              <a:buChar char="§"/>
            </a:pPr>
            <a:r>
              <a:rPr lang="hu-HU" sz="2400" dirty="0"/>
              <a:t>Digitális platformalapú munkavégzés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sz="2400" dirty="0"/>
              <a:t>Fejlett robotika és mesterséges intelligencia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sz="2400" dirty="0"/>
              <a:t>Távmunka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sz="2400" dirty="0"/>
              <a:t>Intelligens digitális rendszerek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hu-HU" sz="2400" dirty="0"/>
              <a:t>Munkavállalói menedzsment és a mesterséges intelligenciával</a:t>
            </a:r>
          </a:p>
        </p:txBody>
      </p:sp>
      <p:sp>
        <p:nvSpPr>
          <p:cNvPr id="3" name="Cím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Munkavédelem a digitalizált világban kampány</a:t>
            </a:r>
          </a:p>
        </p:txBody>
      </p:sp>
      <p:sp>
        <p:nvSpPr>
          <p:cNvPr id="4" name="Téglalap 3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29609872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4312565-5F29-4C96-B5A2-E1EAE5CB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39" y="1541480"/>
            <a:ext cx="7107921" cy="2002530"/>
          </a:xfrm>
        </p:spPr>
        <p:txBody>
          <a:bodyPr rtlCol="0"/>
          <a:lstStyle/>
          <a:p>
            <a:r>
              <a:rPr lang="hu-HU" sz="2400" b="1" dirty="0"/>
              <a:t>Az Európai Unió 2021–2027-es munkahelyi biztonsági és egészségvédelmi stratégiai kerete  </a:t>
            </a:r>
            <a:br>
              <a:rPr lang="hu-HU" sz="2400" b="1" dirty="0"/>
            </a:br>
            <a:r>
              <a:rPr lang="hu-HU" sz="2400" b="1" dirty="0"/>
              <a:t>Munkahelyi biztonság és egészségvédelem a munka változó világában</a:t>
            </a:r>
            <a:br>
              <a:rPr lang="hu-HU" b="1" dirty="0"/>
            </a:br>
            <a:endParaRPr lang="hu-HU" dirty="0"/>
          </a:p>
        </p:txBody>
      </p:sp>
      <p:sp>
        <p:nvSpPr>
          <p:cNvPr id="14" name="Szabadkézi sokszög 27">
            <a:extLst>
              <a:ext uri="{FF2B5EF4-FFF2-40B4-BE49-F238E27FC236}">
                <a16:creationId xmlns:a16="http://schemas.microsoft.com/office/drawing/2014/main" id="{944C982A-D694-43A6-9330-50F554BC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3"/>
          </p:nvPr>
        </p:nvSpPr>
        <p:spPr>
          <a:xfrm>
            <a:off x="536599" y="-1"/>
            <a:ext cx="7583700" cy="6858001"/>
          </a:xfrm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051842" y="4229099"/>
            <a:ext cx="5419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Prioritások 2.</a:t>
            </a:r>
          </a:p>
          <a:p>
            <a:endParaRPr lang="hu-HU" sz="2400" dirty="0"/>
          </a:p>
          <a:p>
            <a:r>
              <a:rPr lang="hu-HU" sz="2400" dirty="0"/>
              <a:t>A munkahelyi balesetek és megbetegedések megelőzésének javítása</a:t>
            </a:r>
          </a:p>
        </p:txBody>
      </p:sp>
    </p:spTree>
    <p:extLst>
      <p:ext uri="{BB962C8B-B14F-4D97-AF65-F5344CB8AC3E}">
        <p14:creationId xmlns:p14="http://schemas.microsoft.com/office/powerpoint/2010/main" val="2115177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4312565-5F29-4C96-B5A2-E1EAE5CB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39" y="1541480"/>
            <a:ext cx="7107921" cy="2002530"/>
          </a:xfrm>
        </p:spPr>
        <p:txBody>
          <a:bodyPr rtlCol="0"/>
          <a:lstStyle/>
          <a:p>
            <a:r>
              <a:rPr lang="hu-HU" sz="2400" b="1" dirty="0"/>
              <a:t>Az Európai Unió 2021–2027-es munkahelyi biztonsági és egészségvédelmi stratégiai kerete  </a:t>
            </a:r>
            <a:br>
              <a:rPr lang="hu-HU" sz="2400" b="1" dirty="0"/>
            </a:br>
            <a:r>
              <a:rPr lang="hu-HU" sz="2400" b="1" dirty="0"/>
              <a:t>Munkahelyi biztonság és egészségvédelem a munka változó világában</a:t>
            </a:r>
            <a:br>
              <a:rPr lang="hu-HU" b="1" dirty="0"/>
            </a:br>
            <a:endParaRPr lang="hu-HU" dirty="0"/>
          </a:p>
        </p:txBody>
      </p:sp>
      <p:sp>
        <p:nvSpPr>
          <p:cNvPr id="14" name="Szabadkézi sokszög 27">
            <a:extLst>
              <a:ext uri="{FF2B5EF4-FFF2-40B4-BE49-F238E27FC236}">
                <a16:creationId xmlns:a16="http://schemas.microsoft.com/office/drawing/2014/main" id="{944C982A-D694-43A6-9330-50F554BC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3"/>
          </p:nvPr>
        </p:nvSpPr>
        <p:spPr>
          <a:xfrm>
            <a:off x="536599" y="-1"/>
            <a:ext cx="7583700" cy="6858001"/>
          </a:xfrm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185192" y="3717734"/>
            <a:ext cx="54197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Prioritások 2.</a:t>
            </a:r>
          </a:p>
          <a:p>
            <a:endParaRPr lang="hu-HU" sz="2400" dirty="0"/>
          </a:p>
          <a:p>
            <a:r>
              <a:rPr lang="hu-HU" sz="2400" dirty="0"/>
              <a:t>Zéró elképzelés</a:t>
            </a:r>
          </a:p>
          <a:p>
            <a:r>
              <a:rPr lang="hu-HU" sz="2400" dirty="0"/>
              <a:t>Megelőzési kultúra</a:t>
            </a:r>
          </a:p>
          <a:p>
            <a:r>
              <a:rPr lang="hu-HU" sz="2400" dirty="0"/>
              <a:t>Alapos kivizsgálás</a:t>
            </a:r>
          </a:p>
          <a:p>
            <a:r>
              <a:rPr lang="hu-HU" sz="2400" dirty="0"/>
              <a:t>Javító, megelőző intézkedések</a:t>
            </a:r>
          </a:p>
          <a:p>
            <a:r>
              <a:rPr lang="hu-HU" sz="2400" dirty="0"/>
              <a:t>Tudatosság növelése</a:t>
            </a:r>
          </a:p>
        </p:txBody>
      </p:sp>
    </p:spTree>
    <p:extLst>
      <p:ext uri="{BB962C8B-B14F-4D97-AF65-F5344CB8AC3E}">
        <p14:creationId xmlns:p14="http://schemas.microsoft.com/office/powerpoint/2010/main" val="26332873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4312565-5F29-4C96-B5A2-E1EAE5CB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39" y="1541480"/>
            <a:ext cx="7107921" cy="2002530"/>
          </a:xfrm>
        </p:spPr>
        <p:txBody>
          <a:bodyPr rtlCol="0"/>
          <a:lstStyle/>
          <a:p>
            <a:r>
              <a:rPr lang="hu-HU" sz="2400" b="1" dirty="0"/>
              <a:t>Az Európai Unió 2021–2027-es munkahelyi biztonsági és egészségvédelmi stratégiai kerete  </a:t>
            </a:r>
            <a:br>
              <a:rPr lang="hu-HU" sz="2400" b="1" dirty="0"/>
            </a:br>
            <a:r>
              <a:rPr lang="hu-HU" sz="2400" b="1" dirty="0"/>
              <a:t>Munkahelyi biztonság és egészségvédelem a munka változó világában</a:t>
            </a:r>
            <a:br>
              <a:rPr lang="hu-HU" b="1" dirty="0"/>
            </a:br>
            <a:endParaRPr lang="hu-HU" dirty="0"/>
          </a:p>
        </p:txBody>
      </p:sp>
      <p:sp>
        <p:nvSpPr>
          <p:cNvPr id="14" name="Szabadkézi sokszög 27">
            <a:extLst>
              <a:ext uri="{FF2B5EF4-FFF2-40B4-BE49-F238E27FC236}">
                <a16:creationId xmlns:a16="http://schemas.microsoft.com/office/drawing/2014/main" id="{944C982A-D694-43A6-9330-50F554BC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3"/>
          </p:nvPr>
        </p:nvSpPr>
        <p:spPr>
          <a:xfrm>
            <a:off x="536599" y="-1"/>
            <a:ext cx="7583700" cy="6858001"/>
          </a:xfrm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190500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185192" y="3717734"/>
            <a:ext cx="541972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Prioritások 2.</a:t>
            </a:r>
          </a:p>
          <a:p>
            <a:endParaRPr lang="hu-HU" sz="2400" dirty="0"/>
          </a:p>
          <a:p>
            <a:r>
              <a:rPr lang="hu-HU" sz="2400" dirty="0"/>
              <a:t>A munkával összefüggő halálesetek okai</a:t>
            </a:r>
          </a:p>
          <a:p>
            <a:r>
              <a:rPr lang="hu-HU" sz="2400" dirty="0"/>
              <a:t>Veszélyes, rákkeltő, </a:t>
            </a:r>
            <a:r>
              <a:rPr lang="hu-HU" sz="2400" dirty="0" err="1"/>
              <a:t>reprotoxikus</a:t>
            </a:r>
            <a:r>
              <a:rPr lang="hu-HU" sz="2400" dirty="0"/>
              <a:t> anyagok</a:t>
            </a:r>
          </a:p>
          <a:p>
            <a:r>
              <a:rPr lang="hu-HU" sz="2400" dirty="0"/>
              <a:t>A megkülönböztetések elleni fellépés a munkahelyeken</a:t>
            </a:r>
          </a:p>
        </p:txBody>
      </p:sp>
    </p:spTree>
    <p:extLst>
      <p:ext uri="{BB962C8B-B14F-4D97-AF65-F5344CB8AC3E}">
        <p14:creationId xmlns:p14="http://schemas.microsoft.com/office/powerpoint/2010/main" val="42401522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0077639" y="5648325"/>
            <a:ext cx="21143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i="1" dirty="0"/>
              <a:t>Forrás: WHO/ILO 2016,</a:t>
            </a:r>
          </a:p>
          <a:p>
            <a:r>
              <a:rPr lang="hu-HU" sz="1600" i="1" dirty="0"/>
              <a:t>ICOH 2019 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0401300" y="1895475"/>
            <a:ext cx="163908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400" dirty="0"/>
              <a:t>Munkával</a:t>
            </a:r>
          </a:p>
          <a:p>
            <a:pPr algn="r"/>
            <a:r>
              <a:rPr lang="hu-HU" sz="2400" dirty="0"/>
              <a:t>összefüggő</a:t>
            </a:r>
          </a:p>
          <a:p>
            <a:pPr algn="r"/>
            <a:r>
              <a:rPr lang="hu-HU" sz="2400" dirty="0"/>
              <a:t>halálesetek EU-27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775" y="142874"/>
            <a:ext cx="8072061" cy="671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4603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10612593" y="5810250"/>
            <a:ext cx="157940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i="1" dirty="0"/>
              <a:t>Forrás: EU-OSHA</a:t>
            </a:r>
          </a:p>
        </p:txBody>
      </p:sp>
      <p:sp>
        <p:nvSpPr>
          <p:cNvPr id="5" name="Szövegdoboz 4"/>
          <p:cNvSpPr txBox="1"/>
          <p:nvPr/>
        </p:nvSpPr>
        <p:spPr>
          <a:xfrm>
            <a:off x="10401300" y="1895475"/>
            <a:ext cx="1639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2400" dirty="0"/>
              <a:t>Munka-balesetek</a:t>
            </a:r>
          </a:p>
          <a:p>
            <a:pPr algn="r"/>
            <a:r>
              <a:rPr lang="hu-HU" sz="2400" dirty="0"/>
              <a:t>száma?</a:t>
            </a:r>
          </a:p>
        </p:txBody>
      </p:sp>
      <p:graphicFrame>
        <p:nvGraphicFramePr>
          <p:cNvPr id="3" name="Tábláza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526620"/>
              </p:ext>
            </p:extLst>
          </p:nvPr>
        </p:nvGraphicFramePr>
        <p:xfrm>
          <a:off x="1300899" y="857838"/>
          <a:ext cx="7673418" cy="56674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17931">
                  <a:extLst>
                    <a:ext uri="{9D8B030D-6E8A-4147-A177-3AD203B41FA5}">
                      <a16:colId xmlns:a16="http://schemas.microsoft.com/office/drawing/2014/main" val="628506934"/>
                    </a:ext>
                  </a:extLst>
                </a:gridCol>
                <a:gridCol w="1917931">
                  <a:extLst>
                    <a:ext uri="{9D8B030D-6E8A-4147-A177-3AD203B41FA5}">
                      <a16:colId xmlns:a16="http://schemas.microsoft.com/office/drawing/2014/main" val="2780541866"/>
                    </a:ext>
                  </a:extLst>
                </a:gridCol>
                <a:gridCol w="1918778">
                  <a:extLst>
                    <a:ext uri="{9D8B030D-6E8A-4147-A177-3AD203B41FA5}">
                      <a16:colId xmlns:a16="http://schemas.microsoft.com/office/drawing/2014/main" val="1401633755"/>
                    </a:ext>
                  </a:extLst>
                </a:gridCol>
                <a:gridCol w="1918778">
                  <a:extLst>
                    <a:ext uri="{9D8B030D-6E8A-4147-A177-3AD203B41FA5}">
                      <a16:colId xmlns:a16="http://schemas.microsoft.com/office/drawing/2014/main" val="141133930"/>
                    </a:ext>
                  </a:extLst>
                </a:gridCol>
              </a:tblGrid>
              <a:tr h="11121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Országok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Munkabalesetek (nem halálos), 2019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Halálos munkabalesetek, 2019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Koefficiens (nem halálos/halálos)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0628018"/>
                  </a:ext>
                </a:extLst>
              </a:tr>
              <a:tr h="359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Finnország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40 103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29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1 383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2696655"/>
                  </a:ext>
                </a:extLst>
              </a:tr>
              <a:tr h="359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Franciaország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778 820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803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970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181324"/>
                  </a:ext>
                </a:extLst>
              </a:tr>
              <a:tr h="359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Németország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867 533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416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2 085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6752372"/>
                  </a:ext>
                </a:extLst>
              </a:tr>
              <a:tr h="3596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Spanyolország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489 643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347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1 611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0512120"/>
                  </a:ext>
                </a:extLst>
              </a:tr>
              <a:tr h="35961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 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831644"/>
                  </a:ext>
                </a:extLst>
              </a:tr>
              <a:tr h="895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A 4 ország összesen: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2 176 099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1 595 eset</a:t>
                      </a:r>
                    </a:p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 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1 462 (átlagosan)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3657545"/>
                  </a:ext>
                </a:extLst>
              </a:tr>
              <a:tr h="60629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EU-27, bejelentett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3 140 950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3 408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 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619659"/>
                  </a:ext>
                </a:extLst>
              </a:tr>
              <a:tr h="8957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>
                          <a:effectLst/>
                        </a:rPr>
                        <a:t>EU-27, tényleges (?)</a:t>
                      </a:r>
                      <a:endParaRPr lang="hu-HU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4 982 496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(3 408 X 1 462)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 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5370541"/>
                  </a:ext>
                </a:extLst>
              </a:tr>
              <a:tr h="359611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1800" dirty="0">
                          <a:effectLst/>
                        </a:rPr>
                        <a:t>A bejelentés aránya a ténylegeshez képest: 63%</a:t>
                      </a:r>
                      <a:endParaRPr lang="hu-HU" sz="1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529230"/>
                  </a:ext>
                </a:extLst>
              </a:tr>
            </a:tbl>
          </a:graphicData>
        </a:graphic>
      </p:graphicFrame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3352800" y="2543678"/>
            <a:ext cx="13663866" cy="672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920112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4" name="Szövegdoboz 3"/>
          <p:cNvSpPr txBox="1"/>
          <p:nvPr/>
        </p:nvSpPr>
        <p:spPr>
          <a:xfrm>
            <a:off x="9618090" y="5962650"/>
            <a:ext cx="25739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600" i="1" dirty="0"/>
              <a:t>Forrás: postertemplate.co.uk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7690" y="308564"/>
            <a:ext cx="4714875" cy="6286500"/>
          </a:xfrm>
          <a:prstGeom prst="rect">
            <a:avLst/>
          </a:prstGeom>
        </p:spPr>
      </p:pic>
      <p:sp>
        <p:nvSpPr>
          <p:cNvPr id="8" name="Téglalap 7"/>
          <p:cNvSpPr/>
          <p:nvPr/>
        </p:nvSpPr>
        <p:spPr>
          <a:xfrm>
            <a:off x="7866461" y="4063484"/>
            <a:ext cx="404097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dirty="0"/>
              <a:t>https://visionzero.global/why-vision-zero</a:t>
            </a:r>
          </a:p>
        </p:txBody>
      </p:sp>
    </p:spTree>
    <p:extLst>
      <p:ext uri="{BB962C8B-B14F-4D97-AF65-F5344CB8AC3E}">
        <p14:creationId xmlns:p14="http://schemas.microsoft.com/office/powerpoint/2010/main" val="7364490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/>
              <a:t>VISION ZERO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hu-HU" dirty="0">
                <a:latin typeface="+mj-lt"/>
                <a:ea typeface="Calibri" panose="020F0502020204030204" pitchFamily="34" charset="0"/>
              </a:rPr>
              <a:t>Tézisek:</a:t>
            </a:r>
          </a:p>
          <a:p>
            <a:pPr marL="0" indent="0" algn="just">
              <a:buNone/>
            </a:pPr>
            <a:r>
              <a:rPr lang="hu-HU" dirty="0">
                <a:latin typeface="+mj-lt"/>
                <a:ea typeface="Calibri" panose="020F0502020204030204" pitchFamily="34" charset="0"/>
              </a:rPr>
              <a:t> </a:t>
            </a:r>
          </a:p>
          <a:p>
            <a:pPr marL="0" indent="0">
              <a:buNone/>
            </a:pPr>
            <a:r>
              <a:rPr lang="hu-HU" dirty="0">
                <a:latin typeface="+mj-lt"/>
                <a:ea typeface="Calibri" panose="020F0502020204030204" pitchFamily="34" charset="0"/>
              </a:rPr>
              <a:t>Minden munkahelyi baleset és ártalom megelőzhető.</a:t>
            </a:r>
          </a:p>
          <a:p>
            <a:pPr marL="0" indent="0">
              <a:buNone/>
            </a:pPr>
            <a:r>
              <a:rPr lang="hu-HU" dirty="0">
                <a:latin typeface="+mj-lt"/>
                <a:ea typeface="Calibri" panose="020F0502020204030204" pitchFamily="34" charset="0"/>
              </a:rPr>
              <a:t> </a:t>
            </a:r>
          </a:p>
          <a:p>
            <a:pPr marL="0" indent="0">
              <a:buNone/>
            </a:pPr>
            <a:r>
              <a:rPr lang="hu-HU" dirty="0">
                <a:latin typeface="+mj-lt"/>
                <a:ea typeface="Calibri" panose="020F0502020204030204" pitchFamily="34" charset="0"/>
              </a:rPr>
              <a:t>A megelőzés folyamat, nem aktuális cél.</a:t>
            </a:r>
          </a:p>
          <a:p>
            <a:pPr marL="0" indent="0">
              <a:buNone/>
            </a:pPr>
            <a:r>
              <a:rPr lang="hu-HU" dirty="0">
                <a:latin typeface="+mj-lt"/>
                <a:ea typeface="Calibri" panose="020F0502020204030204" pitchFamily="34" charset="0"/>
              </a:rPr>
              <a:t>A megelőzés újszerű megközelítése.</a:t>
            </a:r>
          </a:p>
          <a:p>
            <a:pPr marL="0" indent="0">
              <a:buNone/>
            </a:pPr>
            <a:r>
              <a:rPr lang="hu-HU" dirty="0">
                <a:latin typeface="+mj-lt"/>
                <a:ea typeface="Calibri" panose="020F0502020204030204" pitchFamily="34" charset="0"/>
              </a:rPr>
              <a:t> </a:t>
            </a:r>
          </a:p>
          <a:p>
            <a:pPr marL="0" indent="0">
              <a:buNone/>
            </a:pPr>
            <a:r>
              <a:rPr lang="hu-HU" dirty="0">
                <a:latin typeface="+mj-lt"/>
                <a:ea typeface="Calibri" panose="020F0502020204030204" pitchFamily="34" charset="0"/>
              </a:rPr>
              <a:t>Olyan vállalati megelőzési kultúra kialakítása szükséges, amely a munkahelyi biztonságot, egészségmegőrzést és jóllétet egyaránt magába foglalja.</a:t>
            </a:r>
          </a:p>
          <a:p>
            <a:endParaRPr lang="hu-HU" dirty="0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937369" y="2228924"/>
            <a:ext cx="3657600" cy="3657600"/>
          </a:xfrm>
          <a:prstGeom prst="rect">
            <a:avLst/>
          </a:prstGeom>
        </p:spPr>
      </p:pic>
      <p:sp>
        <p:nvSpPr>
          <p:cNvPr id="6" name="Téglalap 5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3251538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8C9EBB2D-B67A-9E1E-920A-E46455D7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VISION ZERO A KÖZLEKEDÉSBEN</a:t>
            </a:r>
          </a:p>
        </p:txBody>
      </p:sp>
      <p:graphicFrame>
        <p:nvGraphicFramePr>
          <p:cNvPr id="4" name="Táblázat 4">
            <a:extLst>
              <a:ext uri="{FF2B5EF4-FFF2-40B4-BE49-F238E27FC236}">
                <a16:creationId xmlns:a16="http://schemas.microsoft.com/office/drawing/2014/main" id="{80C933B1-23D4-CC3E-4246-9D260D5B66E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9658783"/>
              </p:ext>
            </p:extLst>
          </p:nvPr>
        </p:nvGraphicFramePr>
        <p:xfrm>
          <a:off x="1534547" y="1196752"/>
          <a:ext cx="9036496" cy="479366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392488">
                  <a:extLst>
                    <a:ext uri="{9D8B030D-6E8A-4147-A177-3AD203B41FA5}">
                      <a16:colId xmlns:a16="http://schemas.microsoft.com/office/drawing/2014/main" val="2490593412"/>
                    </a:ext>
                  </a:extLst>
                </a:gridCol>
                <a:gridCol w="4644008">
                  <a:extLst>
                    <a:ext uri="{9D8B030D-6E8A-4147-A177-3AD203B41FA5}">
                      <a16:colId xmlns:a16="http://schemas.microsoft.com/office/drawing/2014/main" val="3522553235"/>
                    </a:ext>
                  </a:extLst>
                </a:gridCol>
              </a:tblGrid>
              <a:tr h="720080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6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i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HAGYOMÁNYOS MEGKÖZELÍTÉS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i="1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VISION ZERO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814625"/>
                  </a:ext>
                </a:extLst>
              </a:tr>
              <a:tr h="1044844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 halálos balesetek elkerülhetetlenek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 halálos balesetek elkerülhetők</a:t>
                      </a:r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4005438649"/>
                  </a:ext>
                </a:extLst>
              </a:tr>
              <a:tr h="1044844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Elvárt az autóvezető tökéletes tudása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 emberi hibázás integrálása a rendszerbe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99577"/>
                  </a:ext>
                </a:extLst>
              </a:tr>
              <a:tr h="848727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 ütközéseket meg kell előzni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 halálos és súlyos ütközések elkerülése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9081807"/>
                  </a:ext>
                </a:extLst>
              </a:tr>
              <a:tr h="533636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Egyéni felelősség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Rendszerszerű megközelítés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439600"/>
                  </a:ext>
                </a:extLst>
              </a:tr>
              <a:tr h="595673"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 életek megmentése drága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</a:pPr>
                      <a:r>
                        <a:rPr lang="hu-HU" sz="2000" b="0" cap="none" spc="0" dirty="0">
                          <a:ln w="0"/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anose="020B0604020202020204" pitchFamily="34" charset="0"/>
                        </a:rPr>
                        <a:t>Az életek megmentése nem drága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260079"/>
                  </a:ext>
                </a:extLst>
              </a:tr>
            </a:tbl>
          </a:graphicData>
        </a:graphic>
      </p:graphicFrame>
      <p:sp>
        <p:nvSpPr>
          <p:cNvPr id="5" name="Téglalap 4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354719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4312565-5F29-4C96-B5A2-E1EAE5CB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39" y="1541480"/>
            <a:ext cx="7107921" cy="2002530"/>
          </a:xfrm>
        </p:spPr>
        <p:txBody>
          <a:bodyPr rtlCol="0"/>
          <a:lstStyle/>
          <a:p>
            <a:r>
              <a:rPr lang="hu-HU" sz="2400" b="1" dirty="0"/>
              <a:t>Az Európai Unió 2021–2027-es munkahelyi biztonsági és egészségvédelmi stratégiai kerete  </a:t>
            </a:r>
            <a:br>
              <a:rPr lang="hu-HU" sz="2400" b="1" dirty="0"/>
            </a:br>
            <a:r>
              <a:rPr lang="hu-HU" sz="2400" b="1" dirty="0"/>
              <a:t>Munkahelyi biztonság és egészségvédelem a munka változó világában</a:t>
            </a:r>
            <a:br>
              <a:rPr lang="hu-HU" b="1" dirty="0"/>
            </a:br>
            <a:endParaRPr lang="hu-HU" dirty="0"/>
          </a:p>
        </p:txBody>
      </p:sp>
      <p:sp>
        <p:nvSpPr>
          <p:cNvPr id="14" name="Szabadkézi sokszög 27">
            <a:extLst>
              <a:ext uri="{FF2B5EF4-FFF2-40B4-BE49-F238E27FC236}">
                <a16:creationId xmlns:a16="http://schemas.microsoft.com/office/drawing/2014/main" id="{944C982A-D694-43A6-9330-50F554BC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3"/>
          </p:nvPr>
        </p:nvSpPr>
        <p:spPr>
          <a:xfrm>
            <a:off x="536599" y="-1"/>
            <a:ext cx="7583700" cy="6858001"/>
          </a:xfrm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051842" y="4229099"/>
            <a:ext cx="54197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Prioritások 3.</a:t>
            </a:r>
          </a:p>
          <a:p>
            <a:endParaRPr lang="hu-HU" sz="2400" dirty="0"/>
          </a:p>
          <a:p>
            <a:r>
              <a:rPr lang="hu-HU" sz="2400" dirty="0"/>
              <a:t>Az esetleges jövőbeli egészségügyi válságokra való felkészültség javítása</a:t>
            </a:r>
          </a:p>
        </p:txBody>
      </p:sp>
    </p:spTree>
    <p:extLst>
      <p:ext uri="{BB962C8B-B14F-4D97-AF65-F5344CB8AC3E}">
        <p14:creationId xmlns:p14="http://schemas.microsoft.com/office/powerpoint/2010/main" val="18951236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4312565-5F29-4C96-B5A2-E1EAE5CB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39" y="1541480"/>
            <a:ext cx="7107921" cy="2002530"/>
          </a:xfrm>
        </p:spPr>
        <p:txBody>
          <a:bodyPr rtlCol="0"/>
          <a:lstStyle/>
          <a:p>
            <a:r>
              <a:rPr lang="hu-HU" sz="2400" b="1" dirty="0"/>
              <a:t>Az Európai Unió 2021–2027-es munkahelyi biztonsági és egészségvédelmi stratégiai kerete  </a:t>
            </a:r>
            <a:br>
              <a:rPr lang="hu-HU" sz="2400" b="1" dirty="0"/>
            </a:br>
            <a:r>
              <a:rPr lang="hu-HU" sz="2400" b="1" dirty="0"/>
              <a:t>Munkahelyi biztonság és egészségvédelem a munka változó világában</a:t>
            </a:r>
            <a:br>
              <a:rPr lang="hu-HU" b="1" dirty="0"/>
            </a:br>
            <a:endParaRPr lang="hu-HU" dirty="0"/>
          </a:p>
        </p:txBody>
      </p:sp>
      <p:sp>
        <p:nvSpPr>
          <p:cNvPr id="14" name="Szabadkézi sokszög 27">
            <a:extLst>
              <a:ext uri="{FF2B5EF4-FFF2-40B4-BE49-F238E27FC236}">
                <a16:creationId xmlns:a16="http://schemas.microsoft.com/office/drawing/2014/main" id="{944C982A-D694-43A6-9330-50F554BC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3"/>
          </p:nvPr>
        </p:nvSpPr>
        <p:spPr>
          <a:xfrm>
            <a:off x="536599" y="-1"/>
            <a:ext cx="7583700" cy="6858001"/>
          </a:xfrm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2051842" y="4229099"/>
            <a:ext cx="541972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Prioritások 3.</a:t>
            </a:r>
          </a:p>
          <a:p>
            <a:endParaRPr lang="hu-HU" sz="2400" dirty="0"/>
          </a:p>
          <a:p>
            <a:r>
              <a:rPr lang="hu-HU" sz="2400" dirty="0"/>
              <a:t>A felkészültség fokozása</a:t>
            </a:r>
          </a:p>
          <a:p>
            <a:r>
              <a:rPr lang="hu-HU" sz="2400" dirty="0"/>
              <a:t>Kockázatértékelési és megelőző intézkedések</a:t>
            </a:r>
          </a:p>
        </p:txBody>
      </p:sp>
    </p:spTree>
    <p:extLst>
      <p:ext uri="{BB962C8B-B14F-4D97-AF65-F5344CB8AC3E}">
        <p14:creationId xmlns:p14="http://schemas.microsoft.com/office/powerpoint/2010/main" val="8618181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4">
            <a:extLst>
              <a:ext uri="{FF2B5EF4-FFF2-40B4-BE49-F238E27FC236}">
                <a16:creationId xmlns:a16="http://schemas.microsoft.com/office/drawing/2014/main" id="{E4312565-5F29-4C96-B5A2-E1EAE5CB51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4639" y="1541480"/>
            <a:ext cx="7107921" cy="2002530"/>
          </a:xfrm>
        </p:spPr>
        <p:txBody>
          <a:bodyPr rtlCol="0"/>
          <a:lstStyle/>
          <a:p>
            <a:r>
              <a:rPr lang="hu-HU" sz="2400" b="1" dirty="0"/>
              <a:t>Az Európai Unió 2021–2027-es munkahelyi biztonsági és egészségvédelmi stratégiai kerete  </a:t>
            </a:r>
            <a:br>
              <a:rPr lang="hu-HU" sz="2400" b="1" dirty="0"/>
            </a:br>
            <a:r>
              <a:rPr lang="hu-HU" sz="2400" b="1" dirty="0"/>
              <a:t>Munkahelyi biztonság és egészségvédelem a munka változó világában</a:t>
            </a:r>
            <a:br>
              <a:rPr lang="hu-HU" b="1" dirty="0"/>
            </a:br>
            <a:endParaRPr lang="hu-HU" dirty="0"/>
          </a:p>
        </p:txBody>
      </p:sp>
      <p:sp>
        <p:nvSpPr>
          <p:cNvPr id="14" name="Szabadkézi sokszög 27">
            <a:extLst>
              <a:ext uri="{FF2B5EF4-FFF2-40B4-BE49-F238E27FC236}">
                <a16:creationId xmlns:a16="http://schemas.microsoft.com/office/drawing/2014/main" id="{944C982A-D694-43A6-9330-50F554BC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3"/>
          </p:nvPr>
        </p:nvSpPr>
        <p:spPr>
          <a:xfrm>
            <a:off x="565174" y="-1"/>
            <a:ext cx="7583700" cy="6858001"/>
          </a:xfrm>
        </p:spPr>
        <p:txBody>
          <a:bodyPr/>
          <a:lstStyle/>
          <a:p>
            <a:endParaRPr lang="hu-HU"/>
          </a:p>
        </p:txBody>
      </p:sp>
      <p:sp>
        <p:nvSpPr>
          <p:cNvPr id="8" name="Téglalap 7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3" name="Szövegdoboz 2"/>
          <p:cNvSpPr txBox="1"/>
          <p:nvPr/>
        </p:nvSpPr>
        <p:spPr>
          <a:xfrm>
            <a:off x="1916072" y="3746134"/>
            <a:ext cx="541972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400" dirty="0"/>
              <a:t>A stratégiai prioritások végrehajtásához: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Tagállami stratégiák, tervek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Szociális párbeszéd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Tudományos kutatások, elemzések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A jogszabályok érvényesítése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A tudatosság növelése</a:t>
            </a:r>
          </a:p>
          <a:p>
            <a:pPr marL="342900" indent="-342900">
              <a:buFont typeface="Wingdings" panose="05000000000000000000" pitchFamily="2" charset="2"/>
              <a:buChar char="§"/>
            </a:pPr>
            <a:r>
              <a:rPr lang="hu-HU" sz="2400" dirty="0"/>
              <a:t>Finanszírozás</a:t>
            </a:r>
          </a:p>
        </p:txBody>
      </p:sp>
    </p:spTree>
    <p:extLst>
      <p:ext uri="{BB962C8B-B14F-4D97-AF65-F5344CB8AC3E}">
        <p14:creationId xmlns:p14="http://schemas.microsoft.com/office/powerpoint/2010/main" val="31056203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églalap 4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U</a:t>
            </a:r>
          </a:p>
          <a:p>
            <a:pPr algn="ctr"/>
            <a:r>
              <a:rPr lang="hu-HU" dirty="0"/>
              <a:t>F</a:t>
            </a:r>
          </a:p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S</a:t>
            </a:r>
          </a:p>
          <a:p>
            <a:pPr algn="ctr"/>
            <a:r>
              <a:rPr lang="hu-HU" dirty="0"/>
              <a:t>Z</a:t>
            </a:r>
          </a:p>
        </p:txBody>
      </p:sp>
      <p:pic>
        <p:nvPicPr>
          <p:cNvPr id="8" name="Kép 7" descr="A képen szöveg, képernyőkép, levél látható&#10;&#10;Automatikusan generált leírás">
            <a:extLst>
              <a:ext uri="{FF2B5EF4-FFF2-40B4-BE49-F238E27FC236}">
                <a16:creationId xmlns:a16="http://schemas.microsoft.com/office/drawing/2014/main" id="{F02FDABE-88A7-0442-3118-E9F4EC3503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4242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2">
            <a:extLst>
              <a:ext uri="{FF2B5EF4-FFF2-40B4-BE49-F238E27FC236}">
                <a16:creationId xmlns:a16="http://schemas.microsoft.com/office/drawing/2014/main" id="{8C9EBB2D-B67A-9E1E-920A-E46455D76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u-HU" dirty="0"/>
              <a:t>Őszi továbbképzések</a:t>
            </a:r>
          </a:p>
        </p:txBody>
      </p:sp>
      <p:sp>
        <p:nvSpPr>
          <p:cNvPr id="5" name="Téglalap 4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1396E84D-DD01-6801-BFA0-B9B3673814EB}"/>
              </a:ext>
            </a:extLst>
          </p:cNvPr>
          <p:cNvSpPr txBox="1"/>
          <p:nvPr/>
        </p:nvSpPr>
        <p:spPr>
          <a:xfrm>
            <a:off x="1604341" y="1351722"/>
            <a:ext cx="9250016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hu-HU" sz="2000" b="1" i="0" u="sng" dirty="0">
                <a:solidFill>
                  <a:srgbClr val="17419D"/>
                </a:solidFill>
                <a:effectLst/>
                <a:latin typeface="Montserrat" panose="020F0502020204030204" pitchFamily="2" charset="-18"/>
              </a:rPr>
              <a:t>Közegészségügyi/népegészségügyi szakemberek továbbképzése</a:t>
            </a:r>
          </a:p>
          <a:p>
            <a:pPr algn="l"/>
            <a:endParaRPr lang="hu-HU" sz="2000" b="1" u="sng" dirty="0">
              <a:solidFill>
                <a:schemeClr val="accent1">
                  <a:lumMod val="50000"/>
                </a:schemeClr>
              </a:solidFill>
              <a:latin typeface="Montserrat" panose="020F0502020204030204" pitchFamily="2" charset="-18"/>
            </a:endParaRPr>
          </a:p>
          <a:p>
            <a:pPr algn="l"/>
            <a:r>
              <a:rPr lang="hu-HU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20F0502020204030204" pitchFamily="2" charset="-18"/>
              </a:rPr>
              <a:t>2023. </a:t>
            </a:r>
            <a:r>
              <a:rPr lang="hu-HU" sz="2000" b="1" dirty="0">
                <a:solidFill>
                  <a:schemeClr val="accent1">
                    <a:lumMod val="50000"/>
                  </a:schemeClr>
                </a:solidFill>
                <a:latin typeface="Montserrat" panose="020F0502020204030204" pitchFamily="2" charset="-18"/>
              </a:rPr>
              <a:t>o</a:t>
            </a:r>
            <a:r>
              <a:rPr lang="hu-HU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20F0502020204030204" pitchFamily="2" charset="-18"/>
              </a:rPr>
              <a:t>któber 25.</a:t>
            </a:r>
          </a:p>
          <a:p>
            <a:endParaRPr lang="hu-HU" sz="2000" b="1" dirty="0">
              <a:solidFill>
                <a:srgbClr val="17419D"/>
              </a:solidFill>
              <a:latin typeface="Montserrat" panose="020F0502020204030204" pitchFamily="2" charset="-18"/>
              <a:hlinkClick r:id="rId2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hu-HU" sz="2000" b="1" dirty="0">
                <a:solidFill>
                  <a:srgbClr val="17419D"/>
                </a:solidFill>
                <a:latin typeface="Montserrat" panose="020F0502020204030204" pitchFamily="2" charset="-18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ADR 1.3 képzés</a:t>
            </a:r>
            <a:endParaRPr lang="hu-HU" sz="2000" b="1" dirty="0">
              <a:solidFill>
                <a:srgbClr val="17419D"/>
              </a:solidFill>
              <a:latin typeface="Montserrat" panose="020F0502020204030204" pitchFamily="2" charset="-18"/>
            </a:endParaRPr>
          </a:p>
          <a:p>
            <a:pPr algn="l"/>
            <a:endParaRPr lang="hu-HU" sz="2000" b="1" dirty="0">
              <a:solidFill>
                <a:srgbClr val="17419D"/>
              </a:solidFill>
              <a:latin typeface="Montserrat" panose="020F0502020204030204" pitchFamily="2" charset="-18"/>
            </a:endParaRPr>
          </a:p>
          <a:p>
            <a:pPr algn="l"/>
            <a:r>
              <a:rPr lang="hu-HU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20F0502020204030204" pitchFamily="2" charset="-18"/>
              </a:rPr>
              <a:t>2023. </a:t>
            </a:r>
            <a:r>
              <a:rPr lang="hu-HU" sz="2000" b="1" dirty="0">
                <a:solidFill>
                  <a:schemeClr val="accent1">
                    <a:lumMod val="50000"/>
                  </a:schemeClr>
                </a:solidFill>
                <a:latin typeface="Montserrat" panose="020F0502020204030204" pitchFamily="2" charset="-18"/>
              </a:rPr>
              <a:t>o</a:t>
            </a:r>
            <a:r>
              <a:rPr lang="hu-HU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20F0502020204030204" pitchFamily="2" charset="-18"/>
              </a:rPr>
              <a:t>któber 18.</a:t>
            </a:r>
          </a:p>
          <a:p>
            <a:pPr algn="l"/>
            <a:endParaRPr lang="hu-HU" sz="2000" b="1" i="0" dirty="0">
              <a:solidFill>
                <a:schemeClr val="accent1">
                  <a:lumMod val="50000"/>
                </a:schemeClr>
              </a:solidFill>
              <a:effectLst/>
              <a:latin typeface="Montserrat" panose="020F0502020204030204" pitchFamily="2" charset="-18"/>
            </a:endParaRPr>
          </a:p>
          <a:p>
            <a:r>
              <a:rPr lang="hu-HU" sz="2000" b="1" dirty="0">
                <a:solidFill>
                  <a:srgbClr val="17419D"/>
                </a:solidFill>
                <a:latin typeface="Montserrat" panose="020F0502020204030204" pitchFamily="2" charset="-18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Építőipari biztonsági és egészségvédelmi koordinátor képzés</a:t>
            </a:r>
            <a:endParaRPr lang="hu-HU" sz="2000" b="1" dirty="0">
              <a:solidFill>
                <a:srgbClr val="17419D"/>
              </a:solidFill>
              <a:latin typeface="Montserrat" panose="020F0502020204030204" pitchFamily="2" charset="-18"/>
            </a:endParaRPr>
          </a:p>
          <a:p>
            <a:pPr algn="l"/>
            <a:endParaRPr lang="hu-HU" sz="2000" b="1" i="0" dirty="0">
              <a:solidFill>
                <a:schemeClr val="accent1">
                  <a:lumMod val="50000"/>
                </a:schemeClr>
              </a:solidFill>
              <a:effectLst/>
              <a:latin typeface="Montserrat" panose="020F0502020204030204" pitchFamily="2" charset="-18"/>
            </a:endParaRPr>
          </a:p>
          <a:p>
            <a:r>
              <a:rPr lang="hu-HU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20F0502020204030204" pitchFamily="2" charset="-18"/>
              </a:rPr>
              <a:t>2023. </a:t>
            </a:r>
            <a:r>
              <a:rPr lang="hu-HU" sz="2000" b="1" dirty="0">
                <a:solidFill>
                  <a:schemeClr val="accent1">
                    <a:lumMod val="50000"/>
                  </a:schemeClr>
                </a:solidFill>
                <a:latin typeface="Montserrat" panose="020F0502020204030204" pitchFamily="2" charset="-18"/>
              </a:rPr>
              <a:t>o</a:t>
            </a:r>
            <a:r>
              <a:rPr lang="hu-HU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20F0502020204030204" pitchFamily="2" charset="-18"/>
              </a:rPr>
              <a:t>któber 27.</a:t>
            </a:r>
          </a:p>
          <a:p>
            <a:endParaRPr lang="hu-HU" sz="2000" b="1" dirty="0">
              <a:solidFill>
                <a:schemeClr val="accent1">
                  <a:lumMod val="50000"/>
                </a:schemeClr>
              </a:solidFill>
              <a:latin typeface="Montserrat" panose="020F0502020204030204" pitchFamily="2" charset="-18"/>
            </a:endParaRPr>
          </a:p>
          <a:p>
            <a:r>
              <a:rPr lang="hu-HU" sz="2000" b="1" i="0" u="sng" dirty="0">
                <a:solidFill>
                  <a:srgbClr val="17419D"/>
                </a:solidFill>
                <a:effectLst/>
                <a:latin typeface="Montserrat" panose="00000500000000000000" pitchFamily="2" charset="-18"/>
              </a:rPr>
              <a:t>Munkavédelmi képviselő - 16 órás alap- és 8 órás továbbképzés</a:t>
            </a:r>
          </a:p>
          <a:p>
            <a:endParaRPr lang="hu-HU" sz="2000" b="1" i="0" dirty="0">
              <a:solidFill>
                <a:schemeClr val="accent1">
                  <a:lumMod val="50000"/>
                </a:schemeClr>
              </a:solidFill>
              <a:effectLst/>
              <a:latin typeface="Montserrat" panose="020F0502020204030204" pitchFamily="2" charset="-18"/>
            </a:endParaRPr>
          </a:p>
          <a:p>
            <a:r>
              <a:rPr lang="hu-HU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20F0502020204030204" pitchFamily="2" charset="-18"/>
              </a:rPr>
              <a:t>2023. </a:t>
            </a:r>
            <a:r>
              <a:rPr lang="hu-HU" sz="2000" b="1" dirty="0">
                <a:solidFill>
                  <a:schemeClr val="accent1">
                    <a:lumMod val="50000"/>
                  </a:schemeClr>
                </a:solidFill>
                <a:latin typeface="Montserrat" panose="020F0502020204030204" pitchFamily="2" charset="-18"/>
              </a:rPr>
              <a:t>o</a:t>
            </a:r>
            <a:r>
              <a:rPr lang="hu-HU" sz="2000" b="1" i="0" dirty="0">
                <a:solidFill>
                  <a:schemeClr val="accent1">
                    <a:lumMod val="50000"/>
                  </a:schemeClr>
                </a:solidFill>
                <a:effectLst/>
                <a:latin typeface="Montserrat" panose="020F0502020204030204" pitchFamily="2" charset="-18"/>
              </a:rPr>
              <a:t>któber 17. és 18.</a:t>
            </a:r>
          </a:p>
          <a:p>
            <a:pPr algn="l"/>
            <a:endParaRPr lang="hu-HU" b="1" i="0" dirty="0">
              <a:solidFill>
                <a:srgbClr val="17419D"/>
              </a:solidFill>
              <a:effectLst/>
              <a:latin typeface="Montserrat" panose="020F0502020204030204" pitchFamily="2" charset="-18"/>
            </a:endParaRPr>
          </a:p>
        </p:txBody>
      </p:sp>
    </p:spTree>
    <p:extLst>
      <p:ext uri="{BB962C8B-B14F-4D97-AF65-F5344CB8AC3E}">
        <p14:creationId xmlns:p14="http://schemas.microsoft.com/office/powerpoint/2010/main" val="16895842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helyőrzője 5" descr="Kávéba öntött tej téma" title="Kávéba öntött tej téma">
            <a:extLst>
              <a:ext uri="{FF2B5EF4-FFF2-40B4-BE49-F238E27FC236}">
                <a16:creationId xmlns:a16="http://schemas.microsoft.com/office/drawing/2014/main" id="{875ED820-017D-47E9-8107-163E4133A528}"/>
              </a:ext>
            </a:extLst>
          </p:cNvPr>
          <p:cNvPicPr>
            <a:picLocks noGrp="1" noChangeAspect="1"/>
          </p:cNvPicPr>
          <p:nvPr>
            <p:ph type="pic" sz="quarter" idx="7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Cím 4">
            <a:extLst>
              <a:ext uri="{FF2B5EF4-FFF2-40B4-BE49-F238E27FC236}">
                <a16:creationId xmlns:a16="http://schemas.microsoft.com/office/drawing/2014/main" id="{78CC151D-3E87-49F8-947C-F3CD2D5C37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5964" y="2517209"/>
            <a:ext cx="4562856" cy="1563624"/>
          </a:xfrm>
        </p:spPr>
        <p:txBody>
          <a:bodyPr rtlCol="0"/>
          <a:lstStyle/>
          <a:p>
            <a:pPr rtl="0"/>
            <a:r>
              <a:rPr lang="hu-HU" dirty="0"/>
              <a:t>További szép napot kívánok!</a:t>
            </a:r>
          </a:p>
        </p:txBody>
      </p:sp>
      <p:sp>
        <p:nvSpPr>
          <p:cNvPr id="7" name="Téglalap 6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</p:spTree>
    <p:extLst>
      <p:ext uri="{BB962C8B-B14F-4D97-AF65-F5344CB8AC3E}">
        <p14:creationId xmlns:p14="http://schemas.microsoft.com/office/powerpoint/2010/main" val="39940657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zabadkézi sokszög 27">
            <a:extLst>
              <a:ext uri="{FF2B5EF4-FFF2-40B4-BE49-F238E27FC236}">
                <a16:creationId xmlns:a16="http://schemas.microsoft.com/office/drawing/2014/main" id="{944C982A-D694-43A6-9330-50F554BC24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 flipH="1">
            <a:off x="1104900" y="529"/>
            <a:ext cx="4686301" cy="3733270"/>
          </a:xfrm>
          <a:custGeom>
            <a:avLst/>
            <a:gdLst>
              <a:gd name="connsiteX0" fmla="*/ 683 w 2374769"/>
              <a:gd name="connsiteY0" fmla="*/ 0 h 2362237"/>
              <a:gd name="connsiteX1" fmla="*/ 242807 w 2374769"/>
              <a:gd name="connsiteY1" fmla="*/ 12161 h 2362237"/>
              <a:gd name="connsiteX2" fmla="*/ 2374769 w 2374769"/>
              <a:gd name="connsiteY2" fmla="*/ 2362237 h 2362237"/>
              <a:gd name="connsiteX3" fmla="*/ 1543208 w 2374769"/>
              <a:gd name="connsiteY3" fmla="*/ 2362237 h 2362237"/>
              <a:gd name="connsiteX4" fmla="*/ 0 w 2374769"/>
              <a:gd name="connsiteY4" fmla="*/ 827150 h 2362237"/>
              <a:gd name="connsiteX5" fmla="*/ 0 w 2374769"/>
              <a:gd name="connsiteY5" fmla="*/ 34 h 23622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74769" h="2362237">
                <a:moveTo>
                  <a:pt x="683" y="0"/>
                </a:moveTo>
                <a:lnTo>
                  <a:pt x="242807" y="12161"/>
                </a:lnTo>
                <a:cubicBezTo>
                  <a:pt x="1440298" y="133133"/>
                  <a:pt x="2374769" y="1139131"/>
                  <a:pt x="2374769" y="2362237"/>
                </a:cubicBezTo>
                <a:lnTo>
                  <a:pt x="1543208" y="2362237"/>
                </a:lnTo>
                <a:cubicBezTo>
                  <a:pt x="1543208" y="1514432"/>
                  <a:pt x="852291" y="827150"/>
                  <a:pt x="0" y="827150"/>
                </a:cubicBezTo>
                <a:lnTo>
                  <a:pt x="0" y="34"/>
                </a:lnTo>
                <a:close/>
              </a:path>
            </a:pathLst>
          </a:custGeom>
          <a:solidFill>
            <a:schemeClr val="bg2">
              <a:lumMod val="75000"/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hu-HU" sz="2700"/>
          </a:p>
        </p:txBody>
      </p:sp>
      <p:sp>
        <p:nvSpPr>
          <p:cNvPr id="2" name="Kép helye 1"/>
          <p:cNvSpPr>
            <a:spLocks noGrp="1"/>
          </p:cNvSpPr>
          <p:nvPr>
            <p:ph type="pic" sz="quarter" idx="13"/>
          </p:nvPr>
        </p:nvSpPr>
        <p:spPr>
          <a:xfrm>
            <a:off x="565174" y="-1"/>
            <a:ext cx="7583700" cy="6858001"/>
          </a:xfrm>
        </p:spPr>
        <p:txBody>
          <a:bodyPr/>
          <a:lstStyle/>
          <a:p>
            <a:endParaRPr lang="hu-HU" dirty="0"/>
          </a:p>
        </p:txBody>
      </p:sp>
      <p:sp>
        <p:nvSpPr>
          <p:cNvPr id="8" name="Téglalap 7"/>
          <p:cNvSpPr/>
          <p:nvPr/>
        </p:nvSpPr>
        <p:spPr>
          <a:xfrm>
            <a:off x="188595" y="1541480"/>
            <a:ext cx="914400" cy="35150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O</a:t>
            </a:r>
          </a:p>
          <a:p>
            <a:pPr algn="ctr"/>
            <a:r>
              <a:rPr lang="hu-HU" dirty="0"/>
              <a:t>M</a:t>
            </a:r>
          </a:p>
          <a:p>
            <a:pPr algn="ctr"/>
            <a:r>
              <a:rPr lang="hu-HU" dirty="0"/>
              <a:t>K</a:t>
            </a:r>
          </a:p>
          <a:p>
            <a:pPr algn="ctr"/>
            <a:r>
              <a:rPr lang="hu-HU" dirty="0"/>
              <a:t>T</a:t>
            </a: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63DA1CE4-D336-1B0B-4E54-67623094F3B7}"/>
              </a:ext>
            </a:extLst>
          </p:cNvPr>
          <p:cNvSpPr txBox="1"/>
          <p:nvPr/>
        </p:nvSpPr>
        <p:spPr>
          <a:xfrm>
            <a:off x="2263141" y="4326403"/>
            <a:ext cx="609382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dirty="0"/>
              <a:t>https://healthy-workplaces.osha.europa.eu/en/tools-and-publications/napo-films</a:t>
            </a:r>
          </a:p>
        </p:txBody>
      </p:sp>
      <p:sp>
        <p:nvSpPr>
          <p:cNvPr id="10" name="Kép helye 1">
            <a:extLst>
              <a:ext uri="{FF2B5EF4-FFF2-40B4-BE49-F238E27FC236}">
                <a16:creationId xmlns:a16="http://schemas.microsoft.com/office/drawing/2014/main" id="{874A4F5E-7FD5-D885-4363-A9C89C4FFEA6}"/>
              </a:ext>
            </a:extLst>
          </p:cNvPr>
          <p:cNvSpPr txBox="1">
            <a:spLocks/>
          </p:cNvSpPr>
          <p:nvPr/>
        </p:nvSpPr>
        <p:spPr>
          <a:xfrm>
            <a:off x="1402546" y="0"/>
            <a:ext cx="7583700" cy="6858001"/>
          </a:xfrm>
          <a:custGeom>
            <a:avLst/>
            <a:gdLst>
              <a:gd name="connsiteX0" fmla="*/ 0 w 7583700"/>
              <a:gd name="connsiteY0" fmla="*/ 0 h 6858001"/>
              <a:gd name="connsiteX1" fmla="*/ 2537926 w 7583700"/>
              <a:gd name="connsiteY1" fmla="*/ 0 h 6858001"/>
              <a:gd name="connsiteX2" fmla="*/ 2847001 w 7583700"/>
              <a:gd name="connsiteY2" fmla="*/ 138995 h 6858001"/>
              <a:gd name="connsiteX3" fmla="*/ 7582790 w 7583700"/>
              <a:gd name="connsiteY3" fmla="*/ 6846094 h 6858001"/>
              <a:gd name="connsiteX4" fmla="*/ 7583700 w 7583700"/>
              <a:gd name="connsiteY4" fmla="*/ 6858001 h 6858001"/>
              <a:gd name="connsiteX5" fmla="*/ 0 w 7583700"/>
              <a:gd name="connsiteY5" fmla="*/ 685800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583700" h="6858001">
                <a:moveTo>
                  <a:pt x="0" y="0"/>
                </a:moveTo>
                <a:lnTo>
                  <a:pt x="2537926" y="0"/>
                </a:lnTo>
                <a:lnTo>
                  <a:pt x="2847001" y="138995"/>
                </a:lnTo>
                <a:cubicBezTo>
                  <a:pt x="5428994" y="1376579"/>
                  <a:pt x="7280340" y="3883594"/>
                  <a:pt x="7582790" y="6846094"/>
                </a:cubicBezTo>
                <a:lnTo>
                  <a:pt x="7583700" y="6858001"/>
                </a:lnTo>
                <a:lnTo>
                  <a:pt x="0" y="6858001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10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06638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Fashion Brochure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0C0C0C"/>
      </a:accent2>
      <a:accent3>
        <a:srgbClr val="595959"/>
      </a:accent3>
      <a:accent4>
        <a:srgbClr val="F9D5E9"/>
      </a:accent4>
      <a:accent5>
        <a:srgbClr val="EE81BD"/>
      </a:accent5>
      <a:accent6>
        <a:srgbClr val="D54773"/>
      </a:accent6>
      <a:hlink>
        <a:srgbClr val="C830CC"/>
      </a:hlink>
      <a:folHlink>
        <a:srgbClr val="8C8C8C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36854181_TF16411254" id="{5CA7BF25-0E6A-4FE0-969D-BC558998736F}" vid="{FF7B990E-D6AE-487B-86BE-DE8006B723C4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71DA07E-9A1F-402C-A357-ABD24F8C703B}">
  <ds:schemaRefs>
    <ds:schemaRef ds:uri="http://purl.org/dc/terms/"/>
    <ds:schemaRef ds:uri="http://schemas.openxmlformats.org/package/2006/metadata/core-properties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1af3243-3dd4-4a8d-8c0d-dd76da1f02a5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6D0B596E-8E5F-4DB7-9C0B-A416410C0FA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15998C-280A-471A-8BB1-CDC2B95FC29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Modern bemutató</Template>
  <TotalTime>0</TotalTime>
  <Words>826</Words>
  <Application>Microsoft Office PowerPoint</Application>
  <PresentationFormat>Szélesvásznú</PresentationFormat>
  <Paragraphs>265</Paragraphs>
  <Slides>25</Slides>
  <Notes>11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1" baseType="lpstr">
      <vt:lpstr>Arial</vt:lpstr>
      <vt:lpstr>Calibri</vt:lpstr>
      <vt:lpstr>Calibri Light</vt:lpstr>
      <vt:lpstr>Montserrat</vt:lpstr>
      <vt:lpstr>Wingdings</vt:lpstr>
      <vt:lpstr>Office-téma</vt:lpstr>
      <vt:lpstr>Szakmai kihívások a munkavédelemben 2023</vt:lpstr>
      <vt:lpstr>Rouen</vt:lpstr>
      <vt:lpstr>PowerPoint-bemutató</vt:lpstr>
      <vt:lpstr>Az Európai Unió 2021–2027-es munkahelyi biztonsági és egészségvédelmi stratégiai kerete   Munkahelyi biztonság és egészségvédelem a munka változó világában </vt:lpstr>
      <vt:lpstr>Az Európai Unió 2021–2027-es munkahelyi biztonsági és egészségvédelmi stratégiai kerete   Munkahelyi biztonság és egészségvédelem a munka változó világában </vt:lpstr>
      <vt:lpstr>PowerPoint-bemutató</vt:lpstr>
      <vt:lpstr>PowerPoint-bemutató</vt:lpstr>
      <vt:lpstr>PowerPoint-bemutató</vt:lpstr>
      <vt:lpstr>Healthy Workplaces Campaign 2023-25 Safe and healthy work in the digital age </vt:lpstr>
      <vt:lpstr>Munkavédelem a digitalizált világban kampány</vt:lpstr>
      <vt:lpstr>Az Európai Unió 2021–2027-es munkahelyi biztonsági és egészségvédelmi stratégiai kerete   Munkahelyi biztonság és egészségvédelem a munka változó világában </vt:lpstr>
      <vt:lpstr>Az Európai Unió 2021–2027-es munkahelyi biztonsági és egészségvédelmi stratégiai kerete   Munkahelyi biztonság és egészségvédelem a munka változó világában </vt:lpstr>
      <vt:lpstr>Az Európai Unió 2021–2027-es munkahelyi biztonsági és egészségvédelmi stratégiai kerete   Munkahelyi biztonság és egészségvédelem a munka változó világában </vt:lpstr>
      <vt:lpstr>PowerPoint-bemutató</vt:lpstr>
      <vt:lpstr>PowerPoint-bemutató</vt:lpstr>
      <vt:lpstr>PowerPoint-bemutató</vt:lpstr>
      <vt:lpstr>VISION ZERO</vt:lpstr>
      <vt:lpstr>VISION ZERO A KÖZLEKEDÉSBEN</vt:lpstr>
      <vt:lpstr>Az Európai Unió 2021–2027-es munkahelyi biztonsági és egészségvédelmi stratégiai kerete   Munkahelyi biztonság és egészségvédelem a munka változó világában </vt:lpstr>
      <vt:lpstr>Az Európai Unió 2021–2027-es munkahelyi biztonsági és egészségvédelmi stratégiai kerete   Munkahelyi biztonság és egészségvédelem a munka változó világában </vt:lpstr>
      <vt:lpstr>Az Európai Unió 2021–2027-es munkahelyi biztonsági és egészségvédelmi stratégiai kerete   Munkahelyi biztonság és egészségvédelem a munka változó világában </vt:lpstr>
      <vt:lpstr>PowerPoint-bemutató</vt:lpstr>
      <vt:lpstr>Őszi továbbképzések</vt:lpstr>
      <vt:lpstr>További szép napot kívánok!</vt:lpstr>
      <vt:lpstr>PowerPoint-bemutató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2023-05-17T10:54:19Z</dcterms:created>
  <dcterms:modified xsi:type="dcterms:W3CDTF">2023-10-03T09:50:27Z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