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5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6117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2232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8404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0733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6297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3466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5893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5318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194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6162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9670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BCF52-8947-4841-B693-AABCF3AE9A77}" type="datetimeFigureOut">
              <a:rPr lang="hu-HU" smtClean="0"/>
              <a:t>2017. 09. 13.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B1D4D-ABE0-47DD-9650-6B3CCC5443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761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Vállalkozási Szerződések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0666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Alapelvek</a:t>
            </a:r>
            <a:endParaRPr lang="hu-HU" b="1" dirty="0"/>
          </a:p>
        </p:txBody>
      </p:sp>
      <p:sp>
        <p:nvSpPr>
          <p:cNvPr id="5" name="Tartalom helye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u="sng" dirty="0" smtClean="0"/>
              <a:t>Általános</a:t>
            </a:r>
            <a:r>
              <a:rPr lang="hu-HU" dirty="0" smtClean="0"/>
              <a:t>:</a:t>
            </a:r>
          </a:p>
          <a:p>
            <a:r>
              <a:rPr lang="hu-HU" dirty="0" smtClean="0"/>
              <a:t>Jóhiszeműség, tisztesség</a:t>
            </a:r>
          </a:p>
          <a:p>
            <a:r>
              <a:rPr lang="hu-HU" dirty="0" smtClean="0"/>
              <a:t>Elvárható magatartás elve</a:t>
            </a:r>
          </a:p>
          <a:p>
            <a:r>
              <a:rPr lang="hu-HU" dirty="0" smtClean="0"/>
              <a:t>Joggal való visszaélés tilalma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u="sng" dirty="0" smtClean="0"/>
              <a:t>Speciális</a:t>
            </a:r>
            <a:r>
              <a:rPr lang="hu-HU" dirty="0" smtClean="0"/>
              <a:t>:</a:t>
            </a:r>
          </a:p>
          <a:p>
            <a:r>
              <a:rPr lang="hu-HU" dirty="0" smtClean="0"/>
              <a:t>Szerződéses szabadság elve (szerződés tartalma, szerződő fél)</a:t>
            </a:r>
          </a:p>
          <a:p>
            <a:r>
              <a:rPr lang="hu-HU" dirty="0" smtClean="0"/>
              <a:t>Visszterhesség vélelme, Szolgáltatás-ellenszolgáltatás arányossága</a:t>
            </a:r>
          </a:p>
          <a:p>
            <a:r>
              <a:rPr lang="hu-HU" dirty="0" smtClean="0"/>
              <a:t>Együttműködési, tájékoztatási kötelezettség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59388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Hasonló szerződések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u="sng" dirty="0" smtClean="0"/>
              <a:t>Megbízási szerződés</a:t>
            </a:r>
          </a:p>
          <a:p>
            <a:pPr marL="0" indent="0">
              <a:buNone/>
            </a:pPr>
            <a:endParaRPr lang="hu-HU" dirty="0"/>
          </a:p>
          <a:p>
            <a:pPr>
              <a:buFontTx/>
              <a:buChar char="-"/>
            </a:pPr>
            <a:r>
              <a:rPr lang="hu-HU" dirty="0" smtClean="0"/>
              <a:t>Nem eredménykötelem</a:t>
            </a:r>
          </a:p>
          <a:p>
            <a:pPr>
              <a:buFontTx/>
              <a:buChar char="-"/>
            </a:pPr>
            <a:r>
              <a:rPr lang="hu-HU" dirty="0" smtClean="0"/>
              <a:t>Egy ügy ellátása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u="sng" dirty="0" smtClean="0"/>
              <a:t>Munkaszerződés</a:t>
            </a:r>
          </a:p>
          <a:p>
            <a:pPr>
              <a:buFontTx/>
              <a:buChar char="-"/>
            </a:pPr>
            <a:r>
              <a:rPr lang="hu-HU" sz="2000" dirty="0" smtClean="0"/>
              <a:t>feladatnak </a:t>
            </a:r>
            <a:r>
              <a:rPr lang="hu-HU" sz="2000" dirty="0"/>
              <a:t>közvetlenül és konkrétan történő meghatározása, melyre folyamatosan, ismétlődően kerül </a:t>
            </a:r>
            <a:r>
              <a:rPr lang="hu-HU" sz="2000" dirty="0" smtClean="0"/>
              <a:t>sor</a:t>
            </a:r>
          </a:p>
          <a:p>
            <a:pPr>
              <a:buFontTx/>
              <a:buChar char="-"/>
            </a:pPr>
            <a:r>
              <a:rPr lang="hu-HU" sz="2000" dirty="0" smtClean="0"/>
              <a:t>Személyes munkavégzési kötelezettség</a:t>
            </a:r>
          </a:p>
          <a:p>
            <a:pPr>
              <a:buFontTx/>
              <a:buChar char="-"/>
            </a:pPr>
            <a:r>
              <a:rPr lang="hu-HU" sz="2000" dirty="0"/>
              <a:t>munkáltató irányítási, utasításadási és ellenőrzési </a:t>
            </a:r>
            <a:r>
              <a:rPr lang="hu-HU" sz="2000" dirty="0" smtClean="0"/>
              <a:t>joga</a:t>
            </a:r>
          </a:p>
          <a:p>
            <a:pPr>
              <a:buFontTx/>
              <a:buChar char="-"/>
            </a:pPr>
            <a:r>
              <a:rPr lang="hu-HU" sz="2000" dirty="0"/>
              <a:t>munkavégzés időtartama és a munkaidő </a:t>
            </a:r>
            <a:r>
              <a:rPr lang="hu-HU" sz="2000" dirty="0" smtClean="0"/>
              <a:t>beosztása</a:t>
            </a:r>
          </a:p>
          <a:p>
            <a:pPr>
              <a:buFontTx/>
              <a:buChar char="-"/>
            </a:pPr>
            <a:r>
              <a:rPr lang="hu-HU" sz="2000" dirty="0" smtClean="0"/>
              <a:t>eszközök rendelkezésre bocsátása</a:t>
            </a:r>
            <a:r>
              <a:rPr lang="hu-HU" sz="2000" dirty="0"/>
              <a:t> a </a:t>
            </a:r>
            <a:r>
              <a:rPr lang="hu-HU" sz="2000" dirty="0" smtClean="0"/>
              <a:t>munkavégzéshez, ki </a:t>
            </a:r>
            <a:r>
              <a:rPr lang="hu-HU" sz="2000" dirty="0"/>
              <a:t>határozza meg </a:t>
            </a:r>
            <a:r>
              <a:rPr lang="hu-HU" sz="2000" dirty="0" smtClean="0"/>
              <a:t>a </a:t>
            </a:r>
            <a:r>
              <a:rPr lang="hu-HU" sz="2000" dirty="0"/>
              <a:t>munkavégzés helyét</a:t>
            </a:r>
          </a:p>
        </p:txBody>
      </p:sp>
    </p:spTree>
    <p:extLst>
      <p:ext uri="{BB962C8B-B14F-4D97-AF65-F5344CB8AC3E}">
        <p14:creationId xmlns:p14="http://schemas.microsoft.com/office/powerpoint/2010/main" val="343590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Szerződés létrejötte I.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A </a:t>
            </a:r>
            <a:r>
              <a:rPr lang="hu-HU" sz="2400" dirty="0"/>
              <a:t>felek akaratának kölcsönös és egybehangzó kifejezésével jön </a:t>
            </a:r>
            <a:r>
              <a:rPr lang="hu-HU" sz="2400" dirty="0" smtClean="0"/>
              <a:t>létre</a:t>
            </a:r>
          </a:p>
          <a:p>
            <a:r>
              <a:rPr lang="hu-HU" sz="2400" dirty="0" smtClean="0"/>
              <a:t>A </a:t>
            </a:r>
            <a:r>
              <a:rPr lang="hu-HU" sz="2400" dirty="0"/>
              <a:t>feleknek a lényeges és a bármelyikük által lényegesnek minősített kérdésekben való megállapodása </a:t>
            </a:r>
            <a:endParaRPr lang="hu-HU" sz="2400" dirty="0" smtClean="0"/>
          </a:p>
          <a:p>
            <a:r>
              <a:rPr lang="hu-HU" sz="2400" dirty="0"/>
              <a:t>Nem kell a feleknek megállapodniuk olyan kérdésben, amelyet jogszabály rendez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hu-HU" sz="2400" dirty="0"/>
              <a:t>szerződés tartalmává válik minden szokás, amelynek alkalmazásában a felek korábbi üzleti kapcsolatukban megegyeztek, és minden gyakorlat, amelyet egymás között </a:t>
            </a:r>
            <a:r>
              <a:rPr lang="hu-HU" sz="2400" dirty="0" smtClean="0"/>
              <a:t>kialakítottak</a:t>
            </a:r>
          </a:p>
          <a:p>
            <a:r>
              <a:rPr lang="hu-HU" sz="2400" dirty="0"/>
              <a:t>A szerződés tartalmává válik továbbá minden, az adott üzletágban a hasonló jellegű szerződés alanyai által széles körben ismert és rendszeresen alkalmazott szokás</a:t>
            </a:r>
          </a:p>
        </p:txBody>
      </p:sp>
    </p:spTree>
    <p:extLst>
      <p:ext uri="{BB962C8B-B14F-4D97-AF65-F5344CB8AC3E}">
        <p14:creationId xmlns:p14="http://schemas.microsoft.com/office/powerpoint/2010/main" val="1606533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Szerződés létrejötte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Szóban</a:t>
            </a:r>
          </a:p>
          <a:p>
            <a:r>
              <a:rPr lang="hu-HU" dirty="0" smtClean="0"/>
              <a:t>Ráutaló magatartással</a:t>
            </a:r>
          </a:p>
          <a:p>
            <a:r>
              <a:rPr lang="hu-HU" dirty="0" smtClean="0"/>
              <a:t>Írásban (</a:t>
            </a:r>
            <a:r>
              <a:rPr lang="hu-HU" dirty="0"/>
              <a:t>akkor érvényes, ha legalább a lényeges tartalmát írásba </a:t>
            </a:r>
            <a:r>
              <a:rPr lang="hu-HU" dirty="0" smtClean="0"/>
              <a:t>foglalták)</a:t>
            </a:r>
          </a:p>
          <a:p>
            <a:r>
              <a:rPr lang="hu-HU" dirty="0" smtClean="0"/>
              <a:t>Hallgatás: </a:t>
            </a:r>
            <a:r>
              <a:rPr lang="hu-HU" dirty="0"/>
              <a:t>a felek kifejezett rendelkezése alapján minősül jognyilatkozatnak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Kötelező alakiság: építési szerződés</a:t>
            </a:r>
          </a:p>
          <a:p>
            <a:r>
              <a:rPr lang="hu-HU" dirty="0"/>
              <a:t>A szerződést írásba foglaltnak kell tekinteni akkor is, ha nem ugyanaz az okirat tartalmazza valamennyi fél jognyilatkozatát, hanem a szerződő felek külön okiratba foglalt jognyilatkozatai együttesen tartalmazzák a felek kölcsönös és egybehangzó </a:t>
            </a:r>
            <a:r>
              <a:rPr lang="hu-HU" dirty="0" smtClean="0"/>
              <a:t>akaratnyilvánítását.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48412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A szerződés értelmezése</a:t>
            </a:r>
            <a:endParaRPr lang="hu-HU" b="1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egyes szerződési feltételeket és nyilatkozatokat a szerződés egészével összhangban kell </a:t>
            </a:r>
            <a:r>
              <a:rPr lang="hu-HU" dirty="0" smtClean="0"/>
              <a:t>értelmezni.</a:t>
            </a:r>
          </a:p>
          <a:p>
            <a:r>
              <a:rPr lang="hu-HU" dirty="0"/>
              <a:t>A jognyilatkozatot vita esetén úgy kell értelmezni, ahogyan azt a címzettnek a nyilatkozó feltehető akaratára és az eset körülményeire tekintettel a szavak általánosan elfogadott jelentése szerint értenie </a:t>
            </a:r>
            <a:r>
              <a:rPr lang="hu-HU" dirty="0" smtClean="0"/>
              <a:t>kellett</a:t>
            </a:r>
          </a:p>
          <a:p>
            <a:r>
              <a:rPr lang="hu-HU" dirty="0"/>
              <a:t>Ha valaki jogáról lemond vagy abból enged, jognyilatkozatát nem lehet kiterjesztően értelmezni.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1116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A szerződés teljesítése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 teljesítéssel a kárveszély </a:t>
            </a:r>
            <a:r>
              <a:rPr lang="hu-HU" dirty="0" smtClean="0"/>
              <a:t>a </a:t>
            </a:r>
            <a:r>
              <a:rPr lang="hu-HU" dirty="0"/>
              <a:t>másik félre száll át</a:t>
            </a:r>
            <a:r>
              <a:rPr lang="hu-HU" dirty="0" smtClean="0"/>
              <a:t>.</a:t>
            </a:r>
          </a:p>
          <a:p>
            <a:r>
              <a:rPr lang="hu-HU" dirty="0"/>
              <a:t>A szolgáltatásnak a teljesítés időpontjában alkalmasnak kell lennie a rendeltetése szerinti </a:t>
            </a:r>
            <a:r>
              <a:rPr lang="hu-HU" dirty="0" smtClean="0"/>
              <a:t>célra</a:t>
            </a:r>
            <a:endParaRPr lang="hu-HU" dirty="0"/>
          </a:p>
          <a:p>
            <a:r>
              <a:rPr lang="hu-HU" dirty="0"/>
              <a:t>R</a:t>
            </a:r>
            <a:r>
              <a:rPr lang="hu-HU" dirty="0" smtClean="0"/>
              <a:t>endelkeznie </a:t>
            </a:r>
            <a:r>
              <a:rPr lang="hu-HU" dirty="0"/>
              <a:t>kell azzal a minőséggel, és nyújtania kell azt a teljesítményt</a:t>
            </a:r>
            <a:r>
              <a:rPr lang="hu-HU" dirty="0" smtClean="0"/>
              <a:t>, amiben megállapodtak</a:t>
            </a:r>
          </a:p>
          <a:p>
            <a:r>
              <a:rPr lang="hu-HU" dirty="0" smtClean="0"/>
              <a:t>Akadályközlési kötelezettség</a:t>
            </a:r>
          </a:p>
          <a:p>
            <a:r>
              <a:rPr lang="hu-HU" dirty="0"/>
              <a:t>A szolgáltatás megvizsgálásának </a:t>
            </a:r>
            <a:r>
              <a:rPr lang="hu-HU" dirty="0" smtClean="0"/>
              <a:t>kötelezettsége</a:t>
            </a:r>
          </a:p>
          <a:p>
            <a:r>
              <a:rPr lang="hu-HU" dirty="0"/>
              <a:t>Aki kötelezettsége teljesítéséhez vagy joga gyakorlásához más személy közreműködését veszi igénybe, az igénybevett személy magatartásáért úgy felel, mintha maga járt volna el.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85180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Pénztartozás teljesítése (azaz az ellenszolgáltatás megfizetése)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/>
              <a:t>Főszabály: egyidejű teljesítés</a:t>
            </a:r>
          </a:p>
          <a:p>
            <a:r>
              <a:rPr lang="hu-HU" sz="2400" dirty="0" smtClean="0"/>
              <a:t>számla </a:t>
            </a:r>
            <a:r>
              <a:rPr lang="hu-HU" sz="2400" dirty="0"/>
              <a:t>kézhezvételétől számított harminc napon belül kell </a:t>
            </a:r>
            <a:r>
              <a:rPr lang="hu-HU" sz="2400" dirty="0" smtClean="0"/>
              <a:t>teljesíteni</a:t>
            </a:r>
          </a:p>
          <a:p>
            <a:r>
              <a:rPr lang="hu-HU" sz="2400" dirty="0"/>
              <a:t>Vállalkozások közötti szerződés esetén </a:t>
            </a:r>
            <a:r>
              <a:rPr lang="hu-HU" sz="2400" dirty="0" smtClean="0"/>
              <a:t>a </a:t>
            </a:r>
            <a:r>
              <a:rPr lang="hu-HU" sz="2400" dirty="0"/>
              <a:t>jogosult hátrányára eltérő szerződési feltételt - mint tisztességtelen kikötést - a jogosult </a:t>
            </a:r>
            <a:r>
              <a:rPr lang="hu-HU" sz="2400" dirty="0" smtClean="0"/>
              <a:t>megtámadhatja.</a:t>
            </a:r>
          </a:p>
          <a:p>
            <a:r>
              <a:rPr lang="hu-HU" sz="2400" dirty="0" smtClean="0"/>
              <a:t>30 napnál több csak akkor lehet, ha </a:t>
            </a:r>
            <a:r>
              <a:rPr lang="hu-HU" sz="2400" dirty="0"/>
              <a:t>a szerződésben a felek a pénztartozás halasztott teljesítésében állapodtak meg, feltéve hogy a szerződés jellege miatt ez tényszerűen </a:t>
            </a:r>
            <a:r>
              <a:rPr lang="hu-HU" sz="2400" dirty="0" smtClean="0"/>
              <a:t>indokolt.</a:t>
            </a:r>
          </a:p>
          <a:p>
            <a:r>
              <a:rPr lang="hu-HU" sz="2400" dirty="0" smtClean="0"/>
              <a:t>Ebben az esetben se lehet 60 napnál több – különben semmis kikötés.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021651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smtClean="0"/>
              <a:t>Szerződésszegés I.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/>
              <a:t>A szerződés megszegését jelenti bármely kötelezettség szerződésszerű teljesítésének </a:t>
            </a:r>
            <a:r>
              <a:rPr lang="hu-HU" sz="2400" dirty="0" smtClean="0"/>
              <a:t>elmaradása – de a teljesítés továbbra is követelhető.</a:t>
            </a:r>
          </a:p>
          <a:p>
            <a:r>
              <a:rPr lang="hu-HU" sz="2400" dirty="0" smtClean="0"/>
              <a:t>Saját teljesítés visszatartásának joga</a:t>
            </a:r>
          </a:p>
          <a:p>
            <a:r>
              <a:rPr lang="hu-HU" sz="2400" dirty="0" smtClean="0"/>
              <a:t>Elállás, felmondás joga: </a:t>
            </a:r>
            <a:r>
              <a:rPr lang="hu-HU" sz="2400" dirty="0"/>
              <a:t>a szerződés teljesítéséhez fűződő érdeke </a:t>
            </a:r>
            <a:r>
              <a:rPr lang="hu-HU" sz="2400" dirty="0" smtClean="0"/>
              <a:t>megszűnt</a:t>
            </a:r>
          </a:p>
          <a:p>
            <a:r>
              <a:rPr lang="hu-HU" sz="2400" dirty="0" smtClean="0"/>
              <a:t>Kártérítés joga</a:t>
            </a:r>
          </a:p>
          <a:p>
            <a:r>
              <a:rPr lang="hu-HU" sz="2400" u="sng" dirty="0" smtClean="0"/>
              <a:t>Közbenső szerződésszegés</a:t>
            </a:r>
            <a:r>
              <a:rPr lang="hu-HU" sz="2400" dirty="0" smtClean="0"/>
              <a:t>: kötelezett elmulasztja </a:t>
            </a:r>
            <a:r>
              <a:rPr lang="hu-HU" sz="2400" dirty="0"/>
              <a:t>megtenni azokat az intézkedéseket vagy nyilatkozatokat, amelyek szükségesek ahhoz, hogy a másik fél a szerződésből eredő kötelezettségeit megfelelően </a:t>
            </a:r>
            <a:r>
              <a:rPr lang="hu-HU" sz="2400" dirty="0" smtClean="0"/>
              <a:t>teljesíthesse.</a:t>
            </a:r>
          </a:p>
          <a:p>
            <a:r>
              <a:rPr lang="hu-HU" sz="2400" u="sng" dirty="0" smtClean="0"/>
              <a:t>Előzetes szerződésszegés</a:t>
            </a:r>
            <a:r>
              <a:rPr lang="hu-HU" sz="2400" dirty="0" smtClean="0"/>
              <a:t>: Ha </a:t>
            </a:r>
            <a:r>
              <a:rPr lang="hu-HU" sz="2400" dirty="0"/>
              <a:t>a teljesítési határidő lejárta előtt nyilvánvalóvá válik, hogy a kötelezett a szolgáltatását az esedékességkor nem tudja teljesíteni, és a teljesítés emiatt a jogosultnak már nem áll </a:t>
            </a:r>
            <a:r>
              <a:rPr lang="hu-HU" sz="2400" dirty="0" smtClean="0"/>
              <a:t>érdekében.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95608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Szerződésszegés II. </a:t>
            </a:r>
            <a:r>
              <a:rPr lang="hu-HU" b="1" dirty="0" err="1" smtClean="0"/>
              <a:t>Kötelezetti</a:t>
            </a:r>
            <a:r>
              <a:rPr lang="hu-HU" b="1" dirty="0" smtClean="0"/>
              <a:t> késedelem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400" dirty="0"/>
              <a:t>A kötelezett késedelembe esik, ha a szolgáltatást annak esedékességekor nem teljesíti</a:t>
            </a:r>
            <a:r>
              <a:rPr lang="hu-HU" sz="2400" dirty="0" smtClean="0"/>
              <a:t>.</a:t>
            </a:r>
          </a:p>
          <a:p>
            <a:r>
              <a:rPr lang="hu-HU" sz="2400" dirty="0" smtClean="0"/>
              <a:t>Elállhat: </a:t>
            </a:r>
            <a:r>
              <a:rPr lang="hu-HU" sz="2400" dirty="0"/>
              <a:t>a késedelem következtében a szerződés teljesítéséhez fűződő érdeke megszűnt, elállhat a szerződéstől</a:t>
            </a:r>
            <a:r>
              <a:rPr lang="hu-HU" sz="2400" dirty="0" smtClean="0"/>
              <a:t>.</a:t>
            </a:r>
          </a:p>
          <a:p>
            <a:r>
              <a:rPr lang="hu-HU" sz="2400" dirty="0" smtClean="0"/>
              <a:t>Objektív következmény: </a:t>
            </a:r>
            <a:r>
              <a:rPr lang="hu-HU" sz="2400" u="sng" dirty="0" smtClean="0"/>
              <a:t>késedelmi kamat</a:t>
            </a:r>
          </a:p>
          <a:p>
            <a:r>
              <a:rPr lang="hu-HU" sz="2400" dirty="0"/>
              <a:t>a késedelmi kamat mértéke a késedelemmel érintett naptári félév első napján érvényes jegybanki alapkamat </a:t>
            </a:r>
            <a:r>
              <a:rPr lang="hu-HU" sz="2400" dirty="0" smtClean="0"/>
              <a:t>nyolc </a:t>
            </a:r>
            <a:r>
              <a:rPr lang="hu-HU" sz="2400" dirty="0"/>
              <a:t>százalékponttal növelt </a:t>
            </a:r>
            <a:r>
              <a:rPr lang="hu-HU" sz="2400" dirty="0" smtClean="0"/>
              <a:t>értéke</a:t>
            </a:r>
            <a:r>
              <a:rPr lang="hu-HU" sz="2400" dirty="0"/>
              <a:t> </a:t>
            </a:r>
            <a:r>
              <a:rPr lang="hu-HU" sz="2400" dirty="0" smtClean="0"/>
              <a:t>– ettől eltérő megállapodás megtámadható.</a:t>
            </a:r>
          </a:p>
          <a:p>
            <a:r>
              <a:rPr lang="hu-HU" sz="2400" dirty="0" smtClean="0"/>
              <a:t>a </a:t>
            </a:r>
            <a:r>
              <a:rPr lang="hu-HU" sz="2400" dirty="0"/>
              <a:t>késedelmi kamatot kizáró vagy </a:t>
            </a:r>
            <a:r>
              <a:rPr lang="hu-HU" sz="2400" dirty="0" smtClean="0"/>
              <a:t>alacsonyabb </a:t>
            </a:r>
            <a:r>
              <a:rPr lang="hu-HU" sz="2400" dirty="0"/>
              <a:t>értékben meghatározó szerződési feltétel semmis, kivéve, ha a kötelezett késedelme esetére kötbér fizetésére köteles.</a:t>
            </a:r>
            <a:endParaRPr lang="hu-HU" sz="2400" dirty="0" smtClean="0"/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312454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Szerződésszegés III. </a:t>
            </a:r>
            <a:r>
              <a:rPr lang="hu-HU" b="1" dirty="0" err="1" smtClean="0"/>
              <a:t>Jogosulti</a:t>
            </a:r>
            <a:r>
              <a:rPr lang="hu-HU" b="1" dirty="0" smtClean="0"/>
              <a:t> késedelem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jogosult késedelembe esik, ha a felajánlott teljesítést nem fogadja el.</a:t>
            </a:r>
          </a:p>
          <a:p>
            <a:r>
              <a:rPr lang="hu-HU" dirty="0" smtClean="0"/>
              <a:t>A </a:t>
            </a:r>
            <a:r>
              <a:rPr lang="hu-HU" dirty="0"/>
              <a:t>jogosult késedelme a kötelezett egyidejű késedelmét kizárja.</a:t>
            </a:r>
          </a:p>
          <a:p>
            <a:r>
              <a:rPr lang="hu-HU" dirty="0" smtClean="0"/>
              <a:t>A </a:t>
            </a:r>
            <a:r>
              <a:rPr lang="hu-HU" dirty="0"/>
              <a:t>kárveszély pedig a jogosultra száll át.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8308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/>
              <a:t>Szerződésszegés </a:t>
            </a:r>
            <a:r>
              <a:rPr lang="hu-HU" b="1" dirty="0" smtClean="0"/>
              <a:t>IV. </a:t>
            </a:r>
            <a:r>
              <a:rPr lang="hu-HU" dirty="0" smtClean="0"/>
              <a:t>Hibás teljesítés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u-HU" dirty="0" smtClean="0"/>
              <a:t>Ha </a:t>
            </a:r>
            <a:r>
              <a:rPr lang="hu-HU" dirty="0"/>
              <a:t>a szolgáltatás a teljesítés időpontjában nem felel meg a szerződésben vagy jogszabályban megállapított minőségi követelményeknek. Nem teljesít hibásan a kötelezett, ha a jogosult a hibát a szerződéskötés időpontjában ismerte, vagy a hibát a szerződéskötés időpontjában ismernie kellett</a:t>
            </a:r>
            <a:r>
              <a:rPr lang="hu-HU" dirty="0" smtClean="0"/>
              <a:t>.</a:t>
            </a:r>
          </a:p>
          <a:p>
            <a:pPr marL="0" indent="0" algn="just">
              <a:buNone/>
            </a:pPr>
            <a:r>
              <a:rPr lang="hu-HU" dirty="0" smtClean="0"/>
              <a:t>2 fajta lehetőség:</a:t>
            </a:r>
          </a:p>
          <a:p>
            <a:pPr algn="just">
              <a:buFontTx/>
              <a:buChar char="-"/>
            </a:pPr>
            <a:r>
              <a:rPr lang="hu-HU" dirty="0" smtClean="0"/>
              <a:t>Kellékszavatosság</a:t>
            </a:r>
          </a:p>
          <a:p>
            <a:pPr algn="just">
              <a:buFontTx/>
              <a:buChar char="-"/>
            </a:pPr>
            <a:r>
              <a:rPr lang="hu-HU" dirty="0" smtClean="0"/>
              <a:t>Jótállás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94670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Kellékszavatosság 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/>
              <a:t>Kellékszavatosság</a:t>
            </a:r>
          </a:p>
          <a:p>
            <a:r>
              <a:rPr lang="hu-HU" dirty="0"/>
              <a:t> a jogosult választása szerint</a:t>
            </a:r>
          </a:p>
          <a:p>
            <a:r>
              <a:rPr lang="hu-HU" i="1" dirty="0"/>
              <a:t>a) </a:t>
            </a:r>
            <a:r>
              <a:rPr lang="hu-HU" dirty="0"/>
              <a:t>kijavítást vagy kicserélést igényelhet, kivéve, ha a választott kellékszavatossági jog teljesítése lehetetlen, vagy ha a szolgáltatás hibátlan állapotban képviselt értékét, </a:t>
            </a:r>
          </a:p>
          <a:p>
            <a:r>
              <a:rPr lang="hu-HU" i="1" dirty="0"/>
              <a:t>b) </a:t>
            </a:r>
            <a:r>
              <a:rPr lang="hu-HU" dirty="0"/>
              <a:t>az ellenszolgáltatás arányos leszállítását igényelheti, a hibát a kötelezett költségére maga kijavíthatja vagy mással kijavíttathatja,</a:t>
            </a:r>
          </a:p>
          <a:p>
            <a:r>
              <a:rPr lang="hu-HU" dirty="0"/>
              <a:t>C) vagy a szerződéstől elállhat, ha a kötelezett a kijavítást vagy a kicserélést nem vállalta, nem tud eleget tenni, vagy ha a jogosultnak a kijavításhoz vagy kicseréléshez fűződő érdeke megszűnt.</a:t>
            </a:r>
          </a:p>
          <a:p>
            <a:r>
              <a:rPr lang="hu-HU" dirty="0" smtClean="0"/>
              <a:t>Jelentéktelen </a:t>
            </a:r>
            <a:r>
              <a:rPr lang="hu-HU" dirty="0"/>
              <a:t>hiba miatt elállásnak nincs helye.</a:t>
            </a:r>
          </a:p>
          <a:p>
            <a:r>
              <a:rPr lang="hu-HU" dirty="0" smtClean="0"/>
              <a:t>A </a:t>
            </a:r>
            <a:r>
              <a:rPr lang="hu-HU" dirty="0"/>
              <a:t>kijavítást vagy kicserélést megfelelő határidőn belül, a jogosult érdekeit kímélve kell elvégezni.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4603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Kellékszavatosság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 jogosult a hiba felfedezése után késedelem nélkül köteles a hibát a kötelezettel közölni</a:t>
            </a:r>
            <a:r>
              <a:rPr lang="hu-HU" dirty="0" smtClean="0"/>
              <a:t>.</a:t>
            </a:r>
          </a:p>
          <a:p>
            <a:r>
              <a:rPr lang="hu-HU" dirty="0"/>
              <a:t>A jogosult a választott kellékszavatossági jogáról másikra térhet át</a:t>
            </a:r>
            <a:r>
              <a:rPr lang="hu-HU" dirty="0" smtClean="0"/>
              <a:t>.</a:t>
            </a:r>
          </a:p>
          <a:p>
            <a:r>
              <a:rPr lang="hu-HU" dirty="0"/>
              <a:t>kellékszavatossági </a:t>
            </a:r>
            <a:r>
              <a:rPr lang="hu-HU" dirty="0" smtClean="0"/>
              <a:t>igény </a:t>
            </a:r>
            <a:r>
              <a:rPr lang="hu-HU" dirty="0"/>
              <a:t>a teljesítés időpontjától számított egy év alatt évül </a:t>
            </a:r>
            <a:r>
              <a:rPr lang="hu-HU" dirty="0" smtClean="0"/>
              <a:t>el. Kivétel: </a:t>
            </a:r>
          </a:p>
          <a:p>
            <a:r>
              <a:rPr lang="hu-HU" dirty="0" smtClean="0"/>
              <a:t>- 12/1988</a:t>
            </a:r>
            <a:r>
              <a:rPr lang="hu-HU" dirty="0"/>
              <a:t>. (XII. 27.) </a:t>
            </a:r>
            <a:r>
              <a:rPr lang="hu-HU" dirty="0" err="1"/>
              <a:t>ÉVM-IpM-KM-MÉM-KVM</a:t>
            </a:r>
            <a:r>
              <a:rPr lang="hu-HU" dirty="0"/>
              <a:t> együttes </a:t>
            </a:r>
            <a:r>
              <a:rPr lang="hu-HU" dirty="0" smtClean="0"/>
              <a:t>rendelet (nyomvonalas építményeknél, pl. útszerkezet 10 év, kopóréteg 5 év)</a:t>
            </a:r>
          </a:p>
          <a:p>
            <a:r>
              <a:rPr lang="hu-HU" dirty="0" smtClean="0"/>
              <a:t>- </a:t>
            </a:r>
            <a:r>
              <a:rPr lang="hu-HU" dirty="0"/>
              <a:t>Ha a szerződés alapján szolgáltatott dolog ingatlan, a kellékszavatossági igény a teljesítés időpontjától számított öt év alatt évül el.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412777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Jótállás 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Kötelezett a </a:t>
            </a:r>
            <a:r>
              <a:rPr lang="hu-HU" dirty="0"/>
              <a:t>jótállás időtartama alatt a jótállást keletkeztető jognyilatkozatban vagy jogszabályban foglalt feltételek szerint köteles helytállni a hibás teljesítésért. Mentesül a jótállási kötelezettség alól, ha bizonyítja, hogy a </a:t>
            </a:r>
            <a:r>
              <a:rPr lang="hu-HU" u="sng" dirty="0"/>
              <a:t>hiba oka a teljesítés után keletkezett</a:t>
            </a:r>
            <a:r>
              <a:rPr lang="hu-HU" dirty="0" smtClean="0"/>
              <a:t>.</a:t>
            </a:r>
          </a:p>
          <a:p>
            <a:r>
              <a:rPr lang="hu-HU" dirty="0"/>
              <a:t> A jótállási igény a jótállási határidőben érvényesíthető</a:t>
            </a:r>
            <a:r>
              <a:rPr lang="hu-HU" dirty="0" smtClean="0"/>
              <a:t>.</a:t>
            </a:r>
          </a:p>
          <a:p>
            <a:r>
              <a:rPr lang="hu-HU" dirty="0" smtClean="0"/>
              <a:t>Kötelező jótállási határidők:</a:t>
            </a:r>
          </a:p>
          <a:p>
            <a:r>
              <a:rPr lang="hu-HU" dirty="0" smtClean="0"/>
              <a:t>1., Lakóházak, építmények: </a:t>
            </a:r>
            <a:r>
              <a:rPr lang="hu-HU" dirty="0"/>
              <a:t>181/2003. (XI. 5.) Korm. </a:t>
            </a:r>
            <a:r>
              <a:rPr lang="hu-HU" dirty="0" smtClean="0"/>
              <a:t>Rendelet. </a:t>
            </a:r>
            <a:r>
              <a:rPr lang="hu-HU" dirty="0"/>
              <a:t>A vállalkozó a bejelentett jótállási igény alapján tizenöt napon belül köteles a hibát megvizsgálni és a jogosult igényéről nyilatkozni.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59755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Jótállás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Kötelező jótállási határidők:</a:t>
            </a:r>
          </a:p>
          <a:p>
            <a:r>
              <a:rPr lang="hu-HU" dirty="0"/>
              <a:t>1., Lakóházak, építmények: 181/2003. (XI. 5.) Korm. Rendelet. A vállalkozó a bejelentett jótállási igény alapján tizenöt napon belül köteles a hibát megvizsgálni és a jogosult igényéről nyilatkozni</a:t>
            </a:r>
            <a:r>
              <a:rPr lang="hu-HU" dirty="0" smtClean="0"/>
              <a:t>. 3-5-10 év. 3 év: </a:t>
            </a:r>
            <a:r>
              <a:rPr lang="hu-HU" dirty="0" err="1" smtClean="0"/>
              <a:t>pl</a:t>
            </a:r>
            <a:r>
              <a:rPr lang="hu-HU" dirty="0" smtClean="0"/>
              <a:t> elektromos vezeték, vízvezeték, gázvezeték, klíma, burkolat, szigetelés. 5 év: tetőcserép, </a:t>
            </a:r>
            <a:r>
              <a:rPr lang="hu-HU" dirty="0" err="1" smtClean="0"/>
              <a:t>tetúhéjalás</a:t>
            </a:r>
            <a:r>
              <a:rPr lang="hu-HU" dirty="0" smtClean="0"/>
              <a:t>, válaszfalak, nyílászárók. 10 év: alap, teherhordó falak födémek</a:t>
            </a:r>
          </a:p>
          <a:p>
            <a:r>
              <a:rPr lang="hu-HU" dirty="0" smtClean="0"/>
              <a:t>2., </a:t>
            </a:r>
            <a:r>
              <a:rPr lang="hu-HU" dirty="0"/>
              <a:t>151/2003. (IX. 22.) Korm. </a:t>
            </a:r>
            <a:r>
              <a:rPr lang="hu-HU" dirty="0" smtClean="0"/>
              <a:t>Rendelet: tartós fogyasztási cikkek: 1 év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13310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Kötbér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A kötelezett pénz fizetésére kötelezheti magát arra az esetre, ha olyan okból, amelyért felelős, megszegi a szerződést. Mentesül a kötbérfizetési kötelezettség alól, ha szerződésszegését kimenti.</a:t>
            </a:r>
          </a:p>
          <a:p>
            <a:r>
              <a:rPr lang="hu-HU" dirty="0" smtClean="0"/>
              <a:t>Kötbér </a:t>
            </a:r>
            <a:r>
              <a:rPr lang="hu-HU" dirty="0"/>
              <a:t>írásban köthető ki.</a:t>
            </a:r>
          </a:p>
          <a:p>
            <a:r>
              <a:rPr lang="hu-HU" dirty="0" smtClean="0"/>
              <a:t>A </a:t>
            </a:r>
            <a:r>
              <a:rPr lang="hu-HU" dirty="0"/>
              <a:t>jogosult kötbérigényét attól függetlenül érvényesítheti, hogy a kötelezett szerződésszegéséből kára származott-e</a:t>
            </a:r>
            <a:r>
              <a:rPr lang="hu-HU" dirty="0" smtClean="0"/>
              <a:t>.</a:t>
            </a:r>
          </a:p>
          <a:p>
            <a:r>
              <a:rPr lang="hu-HU" dirty="0" smtClean="0"/>
              <a:t>3 fő fajta: hibás teljesítési (nem él mellette a szavatossági igény!), meghiúsulási (nem kérheti a teljesítést), késedelmi (kérheti a teljesítést)</a:t>
            </a:r>
          </a:p>
          <a:p>
            <a:r>
              <a:rPr lang="hu-HU" dirty="0" smtClean="0"/>
              <a:t>Kötbért meghaladó kár</a:t>
            </a:r>
          </a:p>
          <a:p>
            <a:r>
              <a:rPr lang="hu-HU" dirty="0"/>
              <a:t>Kötbér után </a:t>
            </a:r>
            <a:r>
              <a:rPr lang="hu-HU" dirty="0" smtClean="0"/>
              <a:t>ügyleti kamat </a:t>
            </a:r>
            <a:r>
              <a:rPr lang="hu-HU" dirty="0"/>
              <a:t>kikötése semmis. Az esedékessé vált kötbér után a kötelezett késedelmi kamatot köteles fizetni</a:t>
            </a:r>
            <a:r>
              <a:rPr lang="hu-HU" dirty="0" smtClean="0"/>
              <a:t>.</a:t>
            </a:r>
          </a:p>
          <a:p>
            <a:r>
              <a:rPr lang="hu-HU" dirty="0" smtClean="0"/>
              <a:t>Mértéke: összesen:20-30 %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89323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Vállalkozási szerződés 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Vállalkozási szerződés alapján a vállalkozó tevékenységgel elérhető eredmény </a:t>
            </a:r>
            <a:r>
              <a:rPr lang="hu-HU" dirty="0" smtClean="0"/>
              <a:t>megvalósítására</a:t>
            </a:r>
            <a:r>
              <a:rPr lang="hu-HU" dirty="0"/>
              <a:t>, a megrendelő annak átvételére és a vállalkozói díj megfizetésére köteles</a:t>
            </a:r>
            <a:r>
              <a:rPr lang="hu-HU" dirty="0" smtClean="0"/>
              <a:t>.</a:t>
            </a:r>
          </a:p>
          <a:p>
            <a:r>
              <a:rPr lang="hu-HU" dirty="0" smtClean="0"/>
              <a:t>Tevékenység megszervezése, alapanyag biztosítása: vállalkozó feladata</a:t>
            </a:r>
          </a:p>
          <a:p>
            <a:r>
              <a:rPr lang="hu-HU" dirty="0" smtClean="0"/>
              <a:t>Munkaterület biztosítása, több vállalkozó munkájának összehangolása: megrendelő feladata</a:t>
            </a:r>
          </a:p>
          <a:p>
            <a:r>
              <a:rPr lang="hu-HU" dirty="0" smtClean="0"/>
              <a:t>Utasítási jog (nem terjed ki: tevékenység megszervezése)</a:t>
            </a:r>
          </a:p>
          <a:p>
            <a:r>
              <a:rPr lang="hu-HU" dirty="0" smtClean="0"/>
              <a:t>Ellenőrzés joga, eltakarás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12421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Vállalkozási szerződés II. A díj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Átalányáras:</a:t>
            </a:r>
          </a:p>
          <a:p>
            <a:r>
              <a:rPr lang="hu-HU" dirty="0" err="1" smtClean="0"/>
              <a:t>Többetmunka</a:t>
            </a:r>
            <a:r>
              <a:rPr lang="hu-HU" dirty="0" smtClean="0"/>
              <a:t>: </a:t>
            </a:r>
            <a:r>
              <a:rPr lang="hu-HU" dirty="0"/>
              <a:t>a vállalkozási szerződés tartalmát képező, de a vállalkozói díj meghatározásánál figyelembe nem vett </a:t>
            </a:r>
            <a:r>
              <a:rPr lang="hu-HU" dirty="0" smtClean="0"/>
              <a:t>munka </a:t>
            </a:r>
            <a:r>
              <a:rPr lang="hu-HU" dirty="0"/>
              <a:t>és az olyan </a:t>
            </a:r>
            <a:r>
              <a:rPr lang="hu-HU" dirty="0" smtClean="0"/>
              <a:t>munka, </a:t>
            </a:r>
            <a:r>
              <a:rPr lang="hu-HU" dirty="0"/>
              <a:t>amely nélkül a mű rendeltetésszerű használatra alkalmas megvalósítása nem történhet meg </a:t>
            </a:r>
            <a:endParaRPr lang="hu-HU" dirty="0" smtClean="0"/>
          </a:p>
          <a:p>
            <a:r>
              <a:rPr lang="hu-HU" dirty="0" smtClean="0"/>
              <a:t>Pótmunka: </a:t>
            </a:r>
            <a:r>
              <a:rPr lang="hu-HU" dirty="0"/>
              <a:t>utólag megrendelt, különösen tervmódosítás miatt szükségessé váló </a:t>
            </a:r>
            <a:r>
              <a:rPr lang="hu-HU" dirty="0" smtClean="0"/>
              <a:t>munka (tartalékkeret)</a:t>
            </a:r>
          </a:p>
          <a:p>
            <a:r>
              <a:rPr lang="hu-HU" dirty="0" smtClean="0"/>
              <a:t>Vállalkozói díj: vállalkozói díj+ pótmunka díja, esetleg többletmunka előre nem látható költsége (?)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Tételes: tételek ára, és más semmi</a:t>
            </a:r>
          </a:p>
          <a:p>
            <a:endParaRPr lang="hu-HU" dirty="0"/>
          </a:p>
          <a:p>
            <a:r>
              <a:rPr lang="hu-HU" dirty="0" smtClean="0"/>
              <a:t>Többletmunka a kormányrendelet szerint: </a:t>
            </a:r>
            <a:r>
              <a:rPr lang="hu-HU" dirty="0"/>
              <a:t>a szerződéskötés alapját képező </a:t>
            </a:r>
            <a:r>
              <a:rPr lang="hu-HU" dirty="0" smtClean="0"/>
              <a:t>dokumentációban </a:t>
            </a:r>
            <a:r>
              <a:rPr lang="hu-HU" dirty="0"/>
              <a:t>kimutathatóan meglévő, a vállalkozó kivitelező által készített árazott tételes költségvetésben szereplő tétel, amelynek mennyisége előre nem látható műszaki szükségességből </a:t>
            </a:r>
            <a:r>
              <a:rPr lang="hu-HU" dirty="0" smtClean="0"/>
              <a:t>növekszik</a:t>
            </a:r>
          </a:p>
          <a:p>
            <a:r>
              <a:rPr lang="hu-HU" dirty="0" smtClean="0"/>
              <a:t>Pótmunka: </a:t>
            </a:r>
            <a:r>
              <a:rPr lang="hu-HU" dirty="0"/>
              <a:t>a szerződés alapját képező dokumentációban nem szereplő, előre nem látható műszaki szükségességből külön megrendelt tétel</a:t>
            </a:r>
          </a:p>
        </p:txBody>
      </p:sp>
    </p:spTree>
    <p:extLst>
      <p:ext uri="{BB962C8B-B14F-4D97-AF65-F5344CB8AC3E}">
        <p14:creationId xmlns:p14="http://schemas.microsoft.com/office/powerpoint/2010/main" val="37332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Vállalkozási szerződés III. Átadás/átvétel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A</a:t>
            </a:r>
            <a:r>
              <a:rPr lang="hu-HU" dirty="0" smtClean="0"/>
              <a:t> </a:t>
            </a:r>
            <a:r>
              <a:rPr lang="hu-HU" dirty="0"/>
              <a:t>felek elvégzik az adott üzletágban szokásos azon vizsgálatokat, amelyek a teljesítés szerződésszerűségének megállapításához </a:t>
            </a:r>
            <a:r>
              <a:rPr lang="hu-HU" dirty="0" smtClean="0"/>
              <a:t>szükségesek</a:t>
            </a:r>
          </a:p>
          <a:p>
            <a:r>
              <a:rPr lang="hu-HU" dirty="0"/>
              <a:t>Határidőben teljesít a vállalkozó, ha az átadás-átvétel a szerződésben előírt teljesítési határidőn belül megkezdődik. Az átadás-átvétel időtartama harminc nap. </a:t>
            </a:r>
            <a:r>
              <a:rPr lang="hu-HU" dirty="0" smtClean="0"/>
              <a:t>Ettől egyoldalúan </a:t>
            </a:r>
            <a:r>
              <a:rPr lang="hu-HU" dirty="0"/>
              <a:t>és indokolatlanul a vállalkozó hátrányára eltérő szerződési feltételt </a:t>
            </a:r>
            <a:r>
              <a:rPr lang="hu-HU" dirty="0" smtClean="0"/>
              <a:t>a </a:t>
            </a:r>
            <a:r>
              <a:rPr lang="hu-HU" dirty="0"/>
              <a:t>vállalkozó megtámadhatja</a:t>
            </a:r>
            <a:r>
              <a:rPr lang="hu-HU" dirty="0" smtClean="0"/>
              <a:t>.</a:t>
            </a:r>
          </a:p>
          <a:p>
            <a:r>
              <a:rPr lang="hu-HU" dirty="0"/>
              <a:t>Nem tagadható meg az átvétel a mű olyan hibája miatt, amely, illetve amelynek kijavítása vagy pótlása nem akadályozza a rendeltetésszerű használatot</a:t>
            </a:r>
            <a:r>
              <a:rPr lang="hu-HU" dirty="0" smtClean="0"/>
              <a:t>.</a:t>
            </a:r>
          </a:p>
          <a:p>
            <a:r>
              <a:rPr lang="hu-HU" dirty="0"/>
              <a:t>Ha a megrendelő az átadás-átvételi eljárást nem folytatja le, a teljesítés joghatásai a tényleges birtokbavétel alapján állnak be.</a:t>
            </a:r>
          </a:p>
        </p:txBody>
      </p:sp>
    </p:spTree>
    <p:extLst>
      <p:ext uri="{BB962C8B-B14F-4D97-AF65-F5344CB8AC3E}">
        <p14:creationId xmlns:p14="http://schemas.microsoft.com/office/powerpoint/2010/main" val="3531355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Vállalkozási szerződés IV.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megrendelő a szerződéstől a szerződés teljesítésének megkezdése előtt bármikor elállhat, ezt követően a teljesítésig a szerződést felmondhatja.</a:t>
            </a:r>
          </a:p>
          <a:p>
            <a:r>
              <a:rPr lang="hu-HU" dirty="0" smtClean="0"/>
              <a:t>A </a:t>
            </a:r>
            <a:r>
              <a:rPr lang="hu-HU" dirty="0"/>
              <a:t>megrendelő elállása vagy felmondása esetén köteles a vállalkozónak a díj arányos részét megfizetni és a szerződés megszüntetésével okozott kárt megtéríteni azzal, hogy a kártalanítás a vállalkozói díjat nem haladhatja meg.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18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smtClean="0"/>
              <a:t>Kivitelezési szerződések </a:t>
            </a:r>
            <a:r>
              <a:rPr lang="hu-HU" b="1" dirty="0" err="1" smtClean="0"/>
              <a:t>PTK-ban</a:t>
            </a:r>
            <a:endParaRPr lang="hu-HU" b="1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munka elvégzéséhez szükséges tervdokumentáció elkészítése és a hatósági engedélyek beszerzése a megrendelő kötelezettsége</a:t>
            </a:r>
            <a:r>
              <a:rPr lang="hu-HU" dirty="0" smtClean="0"/>
              <a:t>.</a:t>
            </a:r>
          </a:p>
          <a:p>
            <a:r>
              <a:rPr lang="hu-HU" dirty="0"/>
              <a:t>A kivitelező köteles a megrendelő által átadott </a:t>
            </a:r>
            <a:r>
              <a:rPr lang="hu-HU" u="sng" dirty="0"/>
              <a:t>tervdokumentációt </a:t>
            </a:r>
            <a:r>
              <a:rPr lang="hu-HU" dirty="0"/>
              <a:t>a szerződés megkötése előtt megvizsgálni és a megrendelőt a terv felismerhető hibáira, hiányosságaira figyelmeztetni. Ha a terv valamely hibája vagy hiányossága a kivitelezés folyamatában válik felismerhetővé, a kivitelező késedelem nélkül köteles erről a megrendelőt tájékoztatni.</a:t>
            </a:r>
          </a:p>
        </p:txBody>
      </p:sp>
    </p:spTree>
    <p:extLst>
      <p:ext uri="{BB962C8B-B14F-4D97-AF65-F5344CB8AC3E}">
        <p14:creationId xmlns:p14="http://schemas.microsoft.com/office/powerpoint/2010/main" val="3888782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191/2009 (IX.15.) Kormányrendelet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Írásbeli szerződés!</a:t>
            </a:r>
          </a:p>
          <a:p>
            <a:r>
              <a:rPr lang="hu-HU" dirty="0" smtClean="0"/>
              <a:t>Tervhiba – vállalkozó felelőssége a szerződéskötés után.</a:t>
            </a:r>
          </a:p>
          <a:p>
            <a:r>
              <a:rPr lang="hu-HU" dirty="0" smtClean="0"/>
              <a:t>Aránytalanul alacsony ajánlat. 2870 Ft rezsióradíj alatt 2017 évben (</a:t>
            </a:r>
            <a:r>
              <a:rPr lang="hu-HU" dirty="0"/>
              <a:t>15/2017. (VI. 7.) </a:t>
            </a:r>
            <a:r>
              <a:rPr lang="hu-HU" dirty="0" err="1"/>
              <a:t>MvM</a:t>
            </a:r>
            <a:r>
              <a:rPr lang="hu-HU" dirty="0"/>
              <a:t> rendelet </a:t>
            </a:r>
            <a:r>
              <a:rPr lang="hu-HU" dirty="0" smtClean="0"/>
              <a:t>)</a:t>
            </a:r>
          </a:p>
          <a:p>
            <a:r>
              <a:rPr lang="hu-HU" dirty="0"/>
              <a:t>Munkaterület átadása (előtte az építési napló készenlétbe helyezése), építési napló megnyitása (építési engedélyhez kötött építkezés), vezetése: építtető feladata</a:t>
            </a:r>
          </a:p>
          <a:p>
            <a:r>
              <a:rPr lang="hu-HU" dirty="0"/>
              <a:t>Nem kezdhető meg, ha nincs felelősségbiztosítás</a:t>
            </a:r>
          </a:p>
          <a:p>
            <a:r>
              <a:rPr lang="hu-HU" dirty="0"/>
              <a:t>Kivitelező: MKIK nyilvántartás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04581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Kivitelezői szerződés tartalma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Megrendelő/vállalkozó adatai</a:t>
            </a:r>
          </a:p>
          <a:p>
            <a:r>
              <a:rPr lang="hu-HU" dirty="0" smtClean="0"/>
              <a:t>Munkavégzés helye, munka alapadatai</a:t>
            </a:r>
          </a:p>
          <a:p>
            <a:r>
              <a:rPr lang="hu-HU" dirty="0" smtClean="0"/>
              <a:t>Teljesítési szakaszok, határidők, részteljesítés, átadás/átvétel</a:t>
            </a:r>
          </a:p>
          <a:p>
            <a:r>
              <a:rPr lang="hu-HU" dirty="0" smtClean="0"/>
              <a:t>Vállalkozói díj megfizetése, előleg, részszámlázás</a:t>
            </a:r>
          </a:p>
          <a:p>
            <a:r>
              <a:rPr lang="hu-HU" dirty="0" smtClean="0"/>
              <a:t>Pótmunka elszámolásának módja</a:t>
            </a:r>
          </a:p>
          <a:p>
            <a:r>
              <a:rPr lang="hu-HU" dirty="0" smtClean="0"/>
              <a:t>Ki a műszaki ellenőr, felelős műszaki vezető</a:t>
            </a:r>
          </a:p>
          <a:p>
            <a:r>
              <a:rPr lang="hu-HU" dirty="0" smtClean="0"/>
              <a:t>Garanciális, teljesítési biztosíték, ha van</a:t>
            </a:r>
          </a:p>
          <a:p>
            <a:r>
              <a:rPr lang="hu-HU" dirty="0" smtClean="0"/>
              <a:t>Felelősségbiztosítás megléte</a:t>
            </a:r>
          </a:p>
          <a:p>
            <a:r>
              <a:rPr lang="hu-HU" dirty="0" smtClean="0"/>
              <a:t>Alvállalkozói szerződésnél: ki a megrendelő, milyen szerződésnél lesz alvállalkozó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44889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Kivitelező feladata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Építkezés</a:t>
            </a:r>
          </a:p>
          <a:p>
            <a:r>
              <a:rPr lang="hu-HU" dirty="0" smtClean="0"/>
              <a:t>Hulladék elszállítása</a:t>
            </a:r>
          </a:p>
          <a:p>
            <a:r>
              <a:rPr lang="hu-HU" dirty="0" smtClean="0"/>
              <a:t>Őrzés, munkavédelem</a:t>
            </a:r>
          </a:p>
          <a:p>
            <a:r>
              <a:rPr lang="hu-HU" dirty="0" smtClean="0"/>
              <a:t>Próbaüzem lefolytatása</a:t>
            </a:r>
          </a:p>
          <a:p>
            <a:r>
              <a:rPr lang="hu-HU" dirty="0"/>
              <a:t>Szakfelügyeletek megrendelése és ennek költségei, </a:t>
            </a:r>
            <a:r>
              <a:rPr lang="hu-HU" dirty="0" smtClean="0"/>
              <a:t>mérési </a:t>
            </a:r>
            <a:r>
              <a:rPr lang="hu-HU" dirty="0"/>
              <a:t>jegyzőkönyvek kiállítása, az alkalmazott építési termékek megfelelősségét igazoló tanúsítványok rendelkezésre bocsátása</a:t>
            </a:r>
            <a:endParaRPr lang="hu-HU" dirty="0" smtClean="0"/>
          </a:p>
          <a:p>
            <a:r>
              <a:rPr lang="hu-HU" dirty="0" smtClean="0"/>
              <a:t>Alvállalkozók összehangolása</a:t>
            </a:r>
          </a:p>
          <a:p>
            <a:r>
              <a:rPr lang="hu-HU" dirty="0" smtClean="0"/>
              <a:t>A munkát a felelős műszaki ellenőr irányítja, ő igazolja le az alvállalkozók munkáját.</a:t>
            </a:r>
          </a:p>
          <a:p>
            <a:r>
              <a:rPr lang="hu-HU" dirty="0" smtClean="0"/>
              <a:t>Építési napló vezetése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80483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Megrendelő feladata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hu-HU" dirty="0"/>
              <a:t>a munkaterületet munkavégzésre alkalmas állapotban, jegyzőkönyvileg átadni,</a:t>
            </a:r>
          </a:p>
          <a:p>
            <a:pPr lvl="0"/>
            <a:r>
              <a:rPr lang="hu-HU" dirty="0"/>
              <a:t>az elvégzett munkát, építési naplót ellenőrizni,</a:t>
            </a:r>
          </a:p>
          <a:p>
            <a:pPr lvl="0"/>
            <a:r>
              <a:rPr lang="hu-HU" dirty="0"/>
              <a:t>a szakfelügyeletekkel együttműködni,</a:t>
            </a:r>
          </a:p>
          <a:p>
            <a:pPr lvl="0"/>
            <a:r>
              <a:rPr lang="hu-HU" dirty="0"/>
              <a:t>a beépítésre kerülő anyagok kiválasztásában részt venni, szükség esetén (indokolt paraméterek között) mintát bekérni és dönteni,</a:t>
            </a:r>
          </a:p>
          <a:p>
            <a:pPr lvl="0"/>
            <a:r>
              <a:rPr lang="hu-HU" dirty="0"/>
              <a:t>a szerződésszerűen teljesített munkát átvenni,</a:t>
            </a:r>
          </a:p>
          <a:p>
            <a:r>
              <a:rPr lang="hu-HU" dirty="0"/>
              <a:t>a teljesített munkáról teljesítésigazolást kiállítani, és ellenértékének szerződés szerinti kifizetését </a:t>
            </a:r>
            <a:r>
              <a:rPr lang="hu-HU" dirty="0" smtClean="0"/>
              <a:t>kezdeményezni</a:t>
            </a:r>
          </a:p>
          <a:p>
            <a:r>
              <a:rPr lang="hu-HU" dirty="0" smtClean="0"/>
              <a:t>Műszaki ellenőr!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42653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Kivitelezői dokumentáció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 smtClean="0"/>
              <a:t>Kötelező:</a:t>
            </a:r>
          </a:p>
          <a:p>
            <a:r>
              <a:rPr lang="hu-HU" dirty="0" smtClean="0"/>
              <a:t>az </a:t>
            </a:r>
            <a:r>
              <a:rPr lang="hu-HU" dirty="0"/>
              <a:t>építésügyi hatósági engedélyhez kötött építési tevékenység,</a:t>
            </a:r>
          </a:p>
          <a:p>
            <a:r>
              <a:rPr lang="hu-HU" dirty="0" smtClean="0"/>
              <a:t>az </a:t>
            </a:r>
            <a:r>
              <a:rPr lang="hu-HU" dirty="0"/>
              <a:t>az építési tevékenység - ideértve az építési engedélyhez nem kötött építési tevékenységet -, amely esetében</a:t>
            </a:r>
          </a:p>
          <a:p>
            <a:r>
              <a:rPr lang="hu-HU" dirty="0" smtClean="0"/>
              <a:t>a </a:t>
            </a:r>
            <a:r>
              <a:rPr lang="hu-HU" dirty="0"/>
              <a:t>tartószerkezet támaszköze 5,4 méter vagy azt meghaladja,</a:t>
            </a:r>
          </a:p>
          <a:p>
            <a:r>
              <a:rPr lang="hu-HU" dirty="0" smtClean="0"/>
              <a:t>az </a:t>
            </a:r>
            <a:r>
              <a:rPr lang="hu-HU" dirty="0"/>
              <a:t>építmény tűzvédelmi jellemzői változnak, valamint</a:t>
            </a:r>
          </a:p>
          <a:p>
            <a:r>
              <a:rPr lang="hu-HU" dirty="0" smtClean="0"/>
              <a:t>Az egyszerű bejelentéshez kötött építőipari kivitelezési tevékenység legalább a lakóépület építésének egyszerű bejelentéséről szóló kormányrendeletben meghatározott munkarészeket tartalmazó kivitelezési dokumentáció alapján végezhető.</a:t>
            </a:r>
          </a:p>
          <a:p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28472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Építési napló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/>
              <a:t>Kötelező építési naplót kell vezetni minden</a:t>
            </a:r>
          </a:p>
          <a:p>
            <a:r>
              <a:rPr lang="hu-HU" dirty="0"/>
              <a:t>építésügyi hatósági </a:t>
            </a:r>
            <a:r>
              <a:rPr lang="hu-HU" dirty="0" smtClean="0"/>
              <a:t>engedélyhez 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(ideértve a sajátos építményfajtákra vonatkozó engedélyezési szabályokat is) vagy</a:t>
            </a:r>
          </a:p>
          <a:p>
            <a:r>
              <a:rPr lang="hu-HU" dirty="0"/>
              <a:t>tudomásulvételi eljáráshoz </a:t>
            </a:r>
            <a:r>
              <a:rPr lang="hu-HU" dirty="0" smtClean="0"/>
              <a:t>kötött,</a:t>
            </a:r>
          </a:p>
          <a:p>
            <a:pPr marL="0" indent="0">
              <a:buNone/>
            </a:pPr>
            <a:r>
              <a:rPr lang="hu-HU" dirty="0" smtClean="0"/>
              <a:t>építőipari </a:t>
            </a:r>
            <a:r>
              <a:rPr lang="hu-HU" dirty="0"/>
              <a:t>kivitelezési tevékenység végzéséről.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Elektronikus építési napló:</a:t>
            </a:r>
          </a:p>
          <a:p>
            <a:pPr marL="0" indent="0">
              <a:buNone/>
            </a:pPr>
            <a:r>
              <a:rPr lang="hu-HU" dirty="0" smtClean="0"/>
              <a:t>- Általános építményeknél</a:t>
            </a:r>
          </a:p>
          <a:p>
            <a:pPr>
              <a:buFontTx/>
              <a:buChar char="-"/>
            </a:pPr>
            <a:r>
              <a:rPr lang="hu-HU" dirty="0" smtClean="0"/>
              <a:t>EU forrásból megvalósuló építmények</a:t>
            </a:r>
          </a:p>
          <a:p>
            <a:pPr>
              <a:buFontTx/>
              <a:buChar char="-"/>
            </a:pPr>
            <a:r>
              <a:rPr lang="hu-HU" dirty="0" smtClean="0"/>
              <a:t>Sajátos építmények (</a:t>
            </a:r>
            <a:r>
              <a:rPr lang="hu-HU" dirty="0" err="1" smtClean="0"/>
              <a:t>víziközmű</a:t>
            </a:r>
            <a:r>
              <a:rPr lang="hu-HU" dirty="0" smtClean="0"/>
              <a:t>, közlekedési építmények, honvédelmi építmények)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50718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Átadás-átvétel (e-teljesítésigazolás) 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építési beruházás építési tevékenységének befejezésekor műszaki átadás-átvételi eljárást kell lefolytatni. A műszaki átadási-átvételi eljárás résztvevőit </a:t>
            </a:r>
            <a:r>
              <a:rPr lang="hu-HU" dirty="0" smtClean="0"/>
              <a:t>az </a:t>
            </a:r>
            <a:r>
              <a:rPr lang="hu-HU" dirty="0"/>
              <a:t>építtető hívja össze. Az építtető </a:t>
            </a:r>
            <a:r>
              <a:rPr lang="hu-HU" dirty="0" smtClean="0"/>
              <a:t>az </a:t>
            </a:r>
            <a:r>
              <a:rPr lang="hu-HU" dirty="0"/>
              <a:t>e-főnaplóba történő bejegyzésével értesíti az illetékes építésfelügyeleti hatóságot, a fővállalkozó kivitelezőt és egyéb érdekelteket</a:t>
            </a:r>
            <a:r>
              <a:rPr lang="hu-HU" dirty="0" smtClean="0"/>
              <a:t>.</a:t>
            </a:r>
          </a:p>
          <a:p>
            <a:r>
              <a:rPr lang="hu-HU" dirty="0"/>
              <a:t>A </a:t>
            </a:r>
            <a:r>
              <a:rPr lang="hu-HU" dirty="0" smtClean="0"/>
              <a:t>célja </a:t>
            </a:r>
            <a:r>
              <a:rPr lang="hu-HU" dirty="0"/>
              <a:t>annak ellenőrzése, hogy az </a:t>
            </a:r>
            <a:r>
              <a:rPr lang="hu-HU" dirty="0" smtClean="0"/>
              <a:t>építési </a:t>
            </a:r>
            <a:r>
              <a:rPr lang="hu-HU" dirty="0"/>
              <a:t>tevékenység vagy a technológiai szerelés a szerződésben és jogszabályban előírtak alapján, a kivitelezési dokumentációban meghatározottak szerint maradéktalanul megvalósult-e, és a teljesítés megfelel-e az előírt műszaki és a szerződésben vállalt egyéb követelményeknek és jellemzőknek.</a:t>
            </a:r>
          </a:p>
        </p:txBody>
      </p:sp>
    </p:spTree>
    <p:extLst>
      <p:ext uri="{BB962C8B-B14F-4D97-AF65-F5344CB8AC3E}">
        <p14:creationId xmlns:p14="http://schemas.microsoft.com/office/powerpoint/2010/main" val="1306549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Átadás-átvétel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</a:t>
            </a:r>
            <a:r>
              <a:rPr lang="hu-HU" dirty="0"/>
              <a:t>építtető vagy </a:t>
            </a:r>
            <a:r>
              <a:rPr lang="hu-HU" dirty="0" err="1" smtClean="0"/>
              <a:t>aműszaki</a:t>
            </a:r>
            <a:r>
              <a:rPr lang="hu-HU" dirty="0" smtClean="0"/>
              <a:t> </a:t>
            </a:r>
            <a:r>
              <a:rPr lang="hu-HU" dirty="0"/>
              <a:t>ellenőr </a:t>
            </a:r>
            <a:r>
              <a:rPr lang="hu-HU" dirty="0" smtClean="0"/>
              <a:t>köteles </a:t>
            </a:r>
            <a:r>
              <a:rPr lang="hu-HU" dirty="0"/>
              <a:t>a fővállalkozó kivitelező által megjelölt időpontra kitűzött műszaki átadás-átvételi eljárás során megvizsgálni az elvégzett építési tevékenységgel a kivitelezési szerződésben foglaltak teljesülését</a:t>
            </a:r>
            <a:r>
              <a:rPr lang="hu-HU" dirty="0" smtClean="0"/>
              <a:t>.</a:t>
            </a:r>
          </a:p>
          <a:p>
            <a:r>
              <a:rPr lang="hu-HU" dirty="0" smtClean="0"/>
              <a:t>E-jegyzőkönyv, mely tartalmazza a </a:t>
            </a:r>
            <a:r>
              <a:rPr lang="hu-HU" dirty="0"/>
              <a:t>felfedezett mennyiségi és minőségi hibák, hiányok, hiányosságok </a:t>
            </a:r>
            <a:r>
              <a:rPr lang="hu-HU" dirty="0" smtClean="0"/>
              <a:t>megnevezését, </a:t>
            </a:r>
            <a:r>
              <a:rPr lang="hu-HU" dirty="0"/>
              <a:t>az építtető döntését arról, hogy átveszi-e az </a:t>
            </a:r>
            <a:r>
              <a:rPr lang="hu-HU" dirty="0" smtClean="0"/>
              <a:t>építményt,</a:t>
            </a:r>
            <a:r>
              <a:rPr lang="hu-HU" i="1" dirty="0"/>
              <a:t> </a:t>
            </a:r>
            <a:r>
              <a:rPr lang="hu-HU" dirty="0"/>
              <a:t>az építtető döntését arról, hogy igényt tart-e a hibák kijavítására vagy árengedményt kér</a:t>
            </a:r>
            <a:r>
              <a:rPr lang="hu-HU" dirty="0" smtClean="0"/>
              <a:t>, ha kijavítást kér, akkor mikorra.</a:t>
            </a:r>
          </a:p>
          <a:p>
            <a:r>
              <a:rPr lang="hu-HU" dirty="0" smtClean="0"/>
              <a:t>Teljesítésigazolás kiadása, a számlázható összeg mértéke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086771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/>
              <a:t>Teljesítésigazolási Szakértő Szervezet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 </a:t>
            </a:r>
            <a:r>
              <a:rPr lang="hu-HU" dirty="0" smtClean="0"/>
              <a:t>A </a:t>
            </a:r>
            <a:r>
              <a:rPr lang="hu-HU" dirty="0"/>
              <a:t>2013. évi XXXIV. törvény alapján az építészeti-műszaki tervezési, építési és kivitelezési szerződések teljesítéséből fakadó viták ügyében tud eljárni. Kérelmet adhat be és így a szakértői eljárás lefolytatását kérheti a megrendelő, a tervező, a kivitelező vagy az alvállalkozó</a:t>
            </a:r>
            <a:r>
              <a:rPr lang="hu-HU" dirty="0" smtClean="0"/>
              <a:t>.</a:t>
            </a:r>
          </a:p>
          <a:p>
            <a:r>
              <a:rPr lang="hu-HU" dirty="0" smtClean="0"/>
              <a:t>Írásbeli szerződésnek rendelkezésre kell állnia.</a:t>
            </a:r>
          </a:p>
          <a:p>
            <a:r>
              <a:rPr lang="hu-HU" dirty="0" smtClean="0"/>
              <a:t>3 szakértő, 30 napos eljárási határidő, helyszíni szemle.</a:t>
            </a:r>
          </a:p>
          <a:p>
            <a:r>
              <a:rPr lang="hu-HU" dirty="0" smtClean="0"/>
              <a:t>Ha bankgaranciát (teljesítési/jótállási) akarnak lehívni, akkor is eljárhat</a:t>
            </a:r>
          </a:p>
          <a:p>
            <a:r>
              <a:rPr lang="hu-HU" dirty="0"/>
              <a:t>a szerződés teljesítését vizsgálja, szakvéleményt vagy kivonatot ad ki, amely alapján megállapítható, hogy a szerződés teljesítése megtörtént-e, vagy nem a szerződésnek megfelelő módon történt meg, és a teljesítésért járó ellenérték </a:t>
            </a:r>
            <a:r>
              <a:rPr lang="hu-HU" dirty="0" smtClean="0"/>
              <a:t>megfizetése </a:t>
            </a:r>
            <a:r>
              <a:rPr lang="hu-HU" dirty="0"/>
              <a:t>milyen összegben indokolt.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0102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1837</Words>
  <Application>Microsoft Office PowerPoint</Application>
  <PresentationFormat>Szélesvásznú</PresentationFormat>
  <Paragraphs>196</Paragraphs>
  <Slides>31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Office-téma</vt:lpstr>
      <vt:lpstr>Vállalkozási Szerződések</vt:lpstr>
      <vt:lpstr>Alapelvek</vt:lpstr>
      <vt:lpstr>Hasonló szerződések</vt:lpstr>
      <vt:lpstr>Szerződés létrejötte I.</vt:lpstr>
      <vt:lpstr>Szerződés létrejötte II.</vt:lpstr>
      <vt:lpstr>A szerződés értelmezése</vt:lpstr>
      <vt:lpstr>A szerződés teljesítése</vt:lpstr>
      <vt:lpstr>Pénztartozás teljesítése (azaz az ellenszolgáltatás megfizetése)</vt:lpstr>
      <vt:lpstr>Szerződésszegés I.</vt:lpstr>
      <vt:lpstr>Szerződésszegés II. Kötelezetti késedelem</vt:lpstr>
      <vt:lpstr>Szerződésszegés III. Jogosulti késedelem</vt:lpstr>
      <vt:lpstr>Szerződésszegés IV. Hibás teljesítés</vt:lpstr>
      <vt:lpstr>Kellékszavatosság I.</vt:lpstr>
      <vt:lpstr>Kellékszavatosság II.</vt:lpstr>
      <vt:lpstr>Jótállás I.</vt:lpstr>
      <vt:lpstr>Jótállás II.</vt:lpstr>
      <vt:lpstr>Kötbér</vt:lpstr>
      <vt:lpstr>Vállalkozási szerződés I.</vt:lpstr>
      <vt:lpstr>Vállalkozási szerződés II. A díj</vt:lpstr>
      <vt:lpstr>Vállalkozási szerződés III. Átadás/átvétel</vt:lpstr>
      <vt:lpstr>Vállalkozási szerződés IV.</vt:lpstr>
      <vt:lpstr>Kivitelezési szerződések PTK-ban</vt:lpstr>
      <vt:lpstr>191/2009 (IX.15.) Kormányrendelet</vt:lpstr>
      <vt:lpstr>Kivitelezői szerződés tartalma</vt:lpstr>
      <vt:lpstr>Kivitelező feladata</vt:lpstr>
      <vt:lpstr>Megrendelő feladata</vt:lpstr>
      <vt:lpstr>Kivitelezői dokumentáció</vt:lpstr>
      <vt:lpstr>Építési napló</vt:lpstr>
      <vt:lpstr>Átadás-átvétel (e-teljesítésigazolás) I.</vt:lpstr>
      <vt:lpstr>Átadás-átvétel II.</vt:lpstr>
      <vt:lpstr>Teljesítésigazolási Szakértő Szervezet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Vállalkozási Szerződések</dc:title>
  <dc:creator>Felhasználó</dc:creator>
  <cp:lastModifiedBy>Felhasználó</cp:lastModifiedBy>
  <cp:revision>59</cp:revision>
  <dcterms:created xsi:type="dcterms:W3CDTF">2017-09-10T05:38:05Z</dcterms:created>
  <dcterms:modified xsi:type="dcterms:W3CDTF">2017-09-13T18:03:23Z</dcterms:modified>
</cp:coreProperties>
</file>